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6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7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8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1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2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3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4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5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6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7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8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19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0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1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2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3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4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5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6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7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8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29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0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1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2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3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4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5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6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7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darbalapis38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Domisi gamta</c:v>
                </c:pt>
                <c:pt idx="1">
                  <c:v>Domisi gamtos objektais</c:v>
                </c:pt>
                <c:pt idx="2">
                  <c:v>Tyrinėja</c:v>
                </c:pt>
                <c:pt idx="3">
                  <c:v>Reflektuoja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5.3</c:v>
                </c:pt>
                <c:pt idx="1">
                  <c:v>5.3</c:v>
                </c:pt>
                <c:pt idx="2">
                  <c:v>10.5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D91-4EC7-9F60-13B51C517951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Domisi gamta</c:v>
                </c:pt>
                <c:pt idx="1">
                  <c:v>Domisi gamtos objektais</c:v>
                </c:pt>
                <c:pt idx="2">
                  <c:v>Tyrinėja</c:v>
                </c:pt>
                <c:pt idx="3">
                  <c:v>Reflektuoja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84.2</c:v>
                </c:pt>
                <c:pt idx="1">
                  <c:v>81.58</c:v>
                </c:pt>
                <c:pt idx="2">
                  <c:v>65.8</c:v>
                </c:pt>
                <c:pt idx="3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D91-4EC7-9F60-13B51C517951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Domisi gamta</c:v>
                </c:pt>
                <c:pt idx="1">
                  <c:v>Domisi gamtos objektais</c:v>
                </c:pt>
                <c:pt idx="2">
                  <c:v>Tyrinėja</c:v>
                </c:pt>
                <c:pt idx="3">
                  <c:v>Reflektuoja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36.799999999999997</c:v>
                </c:pt>
                <c:pt idx="1">
                  <c:v>13.2</c:v>
                </c:pt>
                <c:pt idx="2">
                  <c:v>23.7</c:v>
                </c:pt>
                <c:pt idx="3">
                  <c:v>18.399999999999999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D91-4EC7-9F60-13B51C517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247376"/>
        <c:axId val="223244632"/>
      </c:barChart>
      <c:catAx>
        <c:axId val="22324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3244632"/>
        <c:crosses val="autoZero"/>
        <c:auto val="1"/>
        <c:lblAlgn val="ctr"/>
        <c:lblOffset val="100"/>
        <c:noMultiLvlLbl val="0"/>
      </c:catAx>
      <c:valAx>
        <c:axId val="22324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324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Domisi gamta</c:v>
                </c:pt>
                <c:pt idx="1">
                  <c:v>Domisi gamtos objektais</c:v>
                </c:pt>
                <c:pt idx="2">
                  <c:v>Tyrinėja</c:v>
                </c:pt>
                <c:pt idx="3">
                  <c:v>Reflektuoja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47</c:v>
                </c:pt>
                <c:pt idx="1">
                  <c:v>50</c:v>
                </c:pt>
                <c:pt idx="2">
                  <c:v>55</c:v>
                </c:pt>
                <c:pt idx="3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63-4091-8C21-B44D71E289D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Domisi gamta</c:v>
                </c:pt>
                <c:pt idx="1">
                  <c:v>Domisi gamtos objektais</c:v>
                </c:pt>
                <c:pt idx="2">
                  <c:v>Tyrinėja</c:v>
                </c:pt>
                <c:pt idx="3">
                  <c:v>Reflektuoja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47</c:v>
                </c:pt>
                <c:pt idx="1">
                  <c:v>44.7</c:v>
                </c:pt>
                <c:pt idx="2">
                  <c:v>37</c:v>
                </c:pt>
                <c:pt idx="3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63-4091-8C21-B44D71E289D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Domisi gamta</c:v>
                </c:pt>
                <c:pt idx="1">
                  <c:v>Domisi gamtos objektais</c:v>
                </c:pt>
                <c:pt idx="2">
                  <c:v>Tyrinėja</c:v>
                </c:pt>
                <c:pt idx="3">
                  <c:v>Reflektuoja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863-4091-8C21-B44D71E28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247768"/>
        <c:axId val="223245416"/>
      </c:barChart>
      <c:catAx>
        <c:axId val="22324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3245416"/>
        <c:crosses val="autoZero"/>
        <c:auto val="1"/>
        <c:lblAlgn val="ctr"/>
        <c:lblOffset val="100"/>
        <c:noMultiLvlLbl val="0"/>
      </c:catAx>
      <c:valAx>
        <c:axId val="22324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324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Atpažįsta sąvokas</c:v>
                </c:pt>
                <c:pt idx="1">
                  <c:v>Ieško informacijos</c:v>
                </c:pt>
                <c:pt idx="2">
                  <c:v>Pateikia informaciją</c:v>
                </c:pt>
                <c:pt idx="3">
                  <c:v>Reflektuoja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1A8-4350-A446-EF04C2E4FCA3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Atpažįsta sąvokas</c:v>
                </c:pt>
                <c:pt idx="1">
                  <c:v>Ieško informacijos</c:v>
                </c:pt>
                <c:pt idx="2">
                  <c:v>Pateikia informaciją</c:v>
                </c:pt>
                <c:pt idx="3">
                  <c:v>Reflektuoja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80</c:v>
                </c:pt>
                <c:pt idx="1">
                  <c:v>66</c:v>
                </c:pt>
                <c:pt idx="2">
                  <c:v>66</c:v>
                </c:pt>
                <c:pt idx="3">
                  <c:v>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1A8-4350-A446-EF04C2E4FCA3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Atpažįsta sąvokas</c:v>
                </c:pt>
                <c:pt idx="1">
                  <c:v>Ieško informacijos</c:v>
                </c:pt>
                <c:pt idx="2">
                  <c:v>Pateikia informaciją</c:v>
                </c:pt>
                <c:pt idx="3">
                  <c:v>Reflektuoja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17</c:v>
                </c:pt>
                <c:pt idx="1">
                  <c:v>31</c:v>
                </c:pt>
                <c:pt idx="2">
                  <c:v>34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1A8-4350-A446-EF04C2E4FC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319400"/>
        <c:axId val="221320576"/>
      </c:barChart>
      <c:catAx>
        <c:axId val="221319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1320576"/>
        <c:crosses val="autoZero"/>
        <c:auto val="1"/>
        <c:lblAlgn val="ctr"/>
        <c:lblOffset val="100"/>
        <c:noMultiLvlLbl val="0"/>
      </c:catAx>
      <c:valAx>
        <c:axId val="22132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131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Atpažįsta sąvokas</c:v>
                </c:pt>
                <c:pt idx="1">
                  <c:v>Ieško informacijos</c:v>
                </c:pt>
                <c:pt idx="2">
                  <c:v>Pateikia informaciją</c:v>
                </c:pt>
                <c:pt idx="3">
                  <c:v>Reflektuoja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58</c:v>
                </c:pt>
                <c:pt idx="1">
                  <c:v>45</c:v>
                </c:pt>
                <c:pt idx="2">
                  <c:v>42</c:v>
                </c:pt>
                <c:pt idx="3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C7C-487D-99CC-2B2827E05A89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Atpažįsta sąvokas</c:v>
                </c:pt>
                <c:pt idx="1">
                  <c:v>Ieško informacijos</c:v>
                </c:pt>
                <c:pt idx="2">
                  <c:v>Pateikia informaciją</c:v>
                </c:pt>
                <c:pt idx="3">
                  <c:v>Reflektuoja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39</c:v>
                </c:pt>
                <c:pt idx="1">
                  <c:v>50</c:v>
                </c:pt>
                <c:pt idx="2">
                  <c:v>55</c:v>
                </c:pt>
                <c:pt idx="3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7C-487D-99CC-2B2827E05A89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Atpažįsta sąvokas</c:v>
                </c:pt>
                <c:pt idx="1">
                  <c:v>Ieško informacijos</c:v>
                </c:pt>
                <c:pt idx="2">
                  <c:v>Pateikia informaciją</c:v>
                </c:pt>
                <c:pt idx="3">
                  <c:v>Reflektuoja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C7C-487D-99CC-2B2827E05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60088"/>
        <c:axId val="275661264"/>
      </c:barChart>
      <c:catAx>
        <c:axId val="27566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61264"/>
        <c:crosses val="autoZero"/>
        <c:auto val="1"/>
        <c:lblAlgn val="ctr"/>
        <c:lblOffset val="100"/>
        <c:noMultiLvlLbl val="0"/>
      </c:catAx>
      <c:valAx>
        <c:axId val="27566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6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Poreikių suvokimas</c:v>
                </c:pt>
                <c:pt idx="1">
                  <c:v>Elgesio suvokimas</c:v>
                </c:pt>
                <c:pt idx="2">
                  <c:v>Tausojimas</c:v>
                </c:pt>
                <c:pt idx="3">
                  <c:v>Mokslo reikšmė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37</c:v>
                </c:pt>
                <c:pt idx="1">
                  <c:v>40</c:v>
                </c:pt>
                <c:pt idx="2">
                  <c:v>45</c:v>
                </c:pt>
                <c:pt idx="3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65A-4D52-9B09-7E7DA35943D6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Poreikių suvokimas</c:v>
                </c:pt>
                <c:pt idx="1">
                  <c:v>Elgesio suvokimas</c:v>
                </c:pt>
                <c:pt idx="2">
                  <c:v>Tausojimas</c:v>
                </c:pt>
                <c:pt idx="3">
                  <c:v>Mokslo reikšmė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63</c:v>
                </c:pt>
                <c:pt idx="1">
                  <c:v>57</c:v>
                </c:pt>
                <c:pt idx="2">
                  <c:v>55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65A-4D52-9B09-7E7DA35943D6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Poreikių suvokimas</c:v>
                </c:pt>
                <c:pt idx="1">
                  <c:v>Elgesio suvokimas</c:v>
                </c:pt>
                <c:pt idx="2">
                  <c:v>Tausojimas</c:v>
                </c:pt>
                <c:pt idx="3">
                  <c:v>Mokslo reikšmė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65A-4D52-9B09-7E7DA35943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60480"/>
        <c:axId val="275662048"/>
      </c:barChart>
      <c:catAx>
        <c:axId val="27566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62048"/>
        <c:crosses val="autoZero"/>
        <c:auto val="1"/>
        <c:lblAlgn val="ctr"/>
        <c:lblOffset val="100"/>
        <c:noMultiLvlLbl val="0"/>
      </c:catAx>
      <c:valAx>
        <c:axId val="27566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6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Poreikių suvokimas</c:v>
                </c:pt>
                <c:pt idx="1">
                  <c:v>Elgesio suvokimas</c:v>
                </c:pt>
                <c:pt idx="2">
                  <c:v>Tausojimas</c:v>
                </c:pt>
                <c:pt idx="3">
                  <c:v>Mokslo reikšmė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345-4DF9-BC7D-D94EC0BB5F1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Poreikių suvokimas</c:v>
                </c:pt>
                <c:pt idx="1">
                  <c:v>Elgesio suvokimas</c:v>
                </c:pt>
                <c:pt idx="2">
                  <c:v>Tausojimas</c:v>
                </c:pt>
                <c:pt idx="3">
                  <c:v>Mokslo reikšmė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61</c:v>
                </c:pt>
                <c:pt idx="1">
                  <c:v>40</c:v>
                </c:pt>
                <c:pt idx="2">
                  <c:v>66</c:v>
                </c:pt>
                <c:pt idx="3">
                  <c:v>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345-4DF9-BC7D-D94EC0BB5F1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Poreikių suvokimas</c:v>
                </c:pt>
                <c:pt idx="1">
                  <c:v>Elgesio suvokimas</c:v>
                </c:pt>
                <c:pt idx="2">
                  <c:v>Tausojimas</c:v>
                </c:pt>
                <c:pt idx="3">
                  <c:v>Mokslo reikšmė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39</c:v>
                </c:pt>
                <c:pt idx="1">
                  <c:v>55</c:v>
                </c:pt>
                <c:pt idx="2">
                  <c:v>34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345-4DF9-BC7D-D94EC0BB5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54992"/>
        <c:axId val="275660872"/>
      </c:barChart>
      <c:catAx>
        <c:axId val="275654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60872"/>
        <c:crosses val="autoZero"/>
        <c:auto val="1"/>
        <c:lblAlgn val="ctr"/>
        <c:lblOffset val="100"/>
        <c:noMultiLvlLbl val="0"/>
      </c:catAx>
      <c:valAx>
        <c:axId val="27566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54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Gerbia kalbą</c:v>
                </c:pt>
                <c:pt idx="1">
                  <c:v>Kalba, klausosi</c:v>
                </c:pt>
                <c:pt idx="2">
                  <c:v>Klausosi skaitymo</c:v>
                </c:pt>
                <c:pt idx="3">
                  <c:v>Tikslingai kalba</c:v>
                </c:pt>
                <c:pt idx="4">
                  <c:v>Laikosi temos</c:v>
                </c:pt>
                <c:pt idx="5">
                  <c:v>Žaidžia kalba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76</c:v>
                </c:pt>
                <c:pt idx="1">
                  <c:v>32</c:v>
                </c:pt>
                <c:pt idx="2">
                  <c:v>42</c:v>
                </c:pt>
                <c:pt idx="3">
                  <c:v>42</c:v>
                </c:pt>
                <c:pt idx="4">
                  <c:v>40</c:v>
                </c:pt>
                <c:pt idx="5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786-4D1D-8653-4F33F555CA1E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Gerbia kalbą</c:v>
                </c:pt>
                <c:pt idx="1">
                  <c:v>Kalba, klausosi</c:v>
                </c:pt>
                <c:pt idx="2">
                  <c:v>Klausosi skaitymo</c:v>
                </c:pt>
                <c:pt idx="3">
                  <c:v>Tikslingai kalba</c:v>
                </c:pt>
                <c:pt idx="4">
                  <c:v>Laikosi temos</c:v>
                </c:pt>
                <c:pt idx="5">
                  <c:v>Žaidžia kalba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24</c:v>
                </c:pt>
                <c:pt idx="1">
                  <c:v>65</c:v>
                </c:pt>
                <c:pt idx="2">
                  <c:v>47</c:v>
                </c:pt>
                <c:pt idx="3">
                  <c:v>58</c:v>
                </c:pt>
                <c:pt idx="4">
                  <c:v>55</c:v>
                </c:pt>
                <c:pt idx="5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786-4D1D-8653-4F33F555CA1E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Gerbia kalbą</c:v>
                </c:pt>
                <c:pt idx="1">
                  <c:v>Kalba, klausosi</c:v>
                </c:pt>
                <c:pt idx="2">
                  <c:v>Klausosi skaitymo</c:v>
                </c:pt>
                <c:pt idx="3">
                  <c:v>Tikslingai kalba</c:v>
                </c:pt>
                <c:pt idx="4">
                  <c:v>Laikosi temos</c:v>
                </c:pt>
                <c:pt idx="5">
                  <c:v>Žaidžia kalba</c:v>
                </c:pt>
              </c:strCache>
            </c:strRef>
          </c:cat>
          <c:val>
            <c:numRef>
              <c:f>Lapas1!$D$2:$D$7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11</c:v>
                </c:pt>
                <c:pt idx="3">
                  <c:v>0</c:v>
                </c:pt>
                <c:pt idx="4">
                  <c:v>5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6-4D1D-8653-4F33F555CA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58128"/>
        <c:axId val="275658912"/>
      </c:barChart>
      <c:catAx>
        <c:axId val="27565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58912"/>
        <c:crosses val="autoZero"/>
        <c:auto val="1"/>
        <c:lblAlgn val="ctr"/>
        <c:lblOffset val="100"/>
        <c:noMultiLvlLbl val="0"/>
      </c:catAx>
      <c:valAx>
        <c:axId val="27565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5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Gerbia kalbą</c:v>
                </c:pt>
                <c:pt idx="1">
                  <c:v>Kalba, klausosi</c:v>
                </c:pt>
                <c:pt idx="2">
                  <c:v>Klausosi skaitymo</c:v>
                </c:pt>
                <c:pt idx="3">
                  <c:v>Tikslingai kalba</c:v>
                </c:pt>
                <c:pt idx="4">
                  <c:v>Laikosi temos</c:v>
                </c:pt>
                <c:pt idx="5">
                  <c:v>Žaidžia kalba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11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3</c:v>
                </c:pt>
                <c:pt idx="5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EE-45A2-ABE5-1623794AC2C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 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Gerbia kalbą</c:v>
                </c:pt>
                <c:pt idx="1">
                  <c:v>Kalba, klausosi</c:v>
                </c:pt>
                <c:pt idx="2">
                  <c:v>Klausosi skaitymo</c:v>
                </c:pt>
                <c:pt idx="3">
                  <c:v>Tikslingai kalba</c:v>
                </c:pt>
                <c:pt idx="4">
                  <c:v>Laikosi temos</c:v>
                </c:pt>
                <c:pt idx="5">
                  <c:v>Žaidžia kalba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71</c:v>
                </c:pt>
                <c:pt idx="1">
                  <c:v>42</c:v>
                </c:pt>
                <c:pt idx="2">
                  <c:v>55</c:v>
                </c:pt>
                <c:pt idx="3">
                  <c:v>71</c:v>
                </c:pt>
                <c:pt idx="4">
                  <c:v>55</c:v>
                </c:pt>
                <c:pt idx="5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1EE-45A2-ABE5-1623794AC2C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Gerbia kalbą</c:v>
                </c:pt>
                <c:pt idx="1">
                  <c:v>Kalba, klausosi</c:v>
                </c:pt>
                <c:pt idx="2">
                  <c:v>Klausosi skaitymo</c:v>
                </c:pt>
                <c:pt idx="3">
                  <c:v>Tikslingai kalba</c:v>
                </c:pt>
                <c:pt idx="4">
                  <c:v>Laikosi temos</c:v>
                </c:pt>
                <c:pt idx="5">
                  <c:v>Žaidžia kalba</c:v>
                </c:pt>
              </c:strCache>
            </c:strRef>
          </c:cat>
          <c:val>
            <c:numRef>
              <c:f>Lapas1!$D$2:$D$7</c:f>
              <c:numCache>
                <c:formatCode>General</c:formatCode>
                <c:ptCount val="6"/>
                <c:pt idx="0">
                  <c:v>18</c:v>
                </c:pt>
                <c:pt idx="1">
                  <c:v>53</c:v>
                </c:pt>
                <c:pt idx="2">
                  <c:v>40</c:v>
                </c:pt>
                <c:pt idx="3">
                  <c:v>21</c:v>
                </c:pt>
                <c:pt idx="4">
                  <c:v>42</c:v>
                </c:pt>
                <c:pt idx="5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1EE-45A2-ABE5-1623794AC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59696"/>
        <c:axId val="276687312"/>
      </c:barChart>
      <c:catAx>
        <c:axId val="27565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7312"/>
        <c:crosses val="autoZero"/>
        <c:auto val="1"/>
        <c:lblAlgn val="ctr"/>
        <c:lblOffset val="100"/>
        <c:noMultiLvlLbl val="0"/>
      </c:catAx>
      <c:valAx>
        <c:axId val="27668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59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Tyrinėja kalbą</c:v>
                </c:pt>
                <c:pt idx="1">
                  <c:v>Mokosi skaityti</c:v>
                </c:pt>
                <c:pt idx="2">
                  <c:v>Rašinėja raides</c:v>
                </c:pt>
                <c:pt idx="3">
                  <c:v>Domisi knygomis</c:v>
                </c:pt>
                <c:pt idx="4">
                  <c:v>Pasakoja, deklamuoja</c:v>
                </c:pt>
                <c:pt idx="5">
                  <c:v>Kuria, rašo</c:v>
                </c:pt>
                <c:pt idx="6">
                  <c:v>Naudoja simbolius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65</c:v>
                </c:pt>
                <c:pt idx="1">
                  <c:v>71</c:v>
                </c:pt>
                <c:pt idx="2">
                  <c:v>42</c:v>
                </c:pt>
                <c:pt idx="3">
                  <c:v>37</c:v>
                </c:pt>
                <c:pt idx="4">
                  <c:v>63</c:v>
                </c:pt>
                <c:pt idx="5">
                  <c:v>68</c:v>
                </c:pt>
                <c:pt idx="6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11-4EB2-AF21-764418420BAA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Tyrinėja kalbą</c:v>
                </c:pt>
                <c:pt idx="1">
                  <c:v>Mokosi skaityti</c:v>
                </c:pt>
                <c:pt idx="2">
                  <c:v>Rašinėja raides</c:v>
                </c:pt>
                <c:pt idx="3">
                  <c:v>Domisi knygomis</c:v>
                </c:pt>
                <c:pt idx="4">
                  <c:v>Pasakoja, deklamuoja</c:v>
                </c:pt>
                <c:pt idx="5">
                  <c:v>Kuria, rašo</c:v>
                </c:pt>
                <c:pt idx="6">
                  <c:v>Naudoja simbolius</c:v>
                </c:pt>
              </c:strCache>
            </c:strRef>
          </c:cat>
          <c:val>
            <c:numRef>
              <c:f>Lapas1!$C$2:$C$8</c:f>
              <c:numCache>
                <c:formatCode>General</c:formatCode>
                <c:ptCount val="7"/>
                <c:pt idx="0">
                  <c:v>32</c:v>
                </c:pt>
                <c:pt idx="1">
                  <c:v>21</c:v>
                </c:pt>
                <c:pt idx="2">
                  <c:v>50</c:v>
                </c:pt>
                <c:pt idx="3">
                  <c:v>55</c:v>
                </c:pt>
                <c:pt idx="4">
                  <c:v>29</c:v>
                </c:pt>
                <c:pt idx="5">
                  <c:v>32</c:v>
                </c:pt>
                <c:pt idx="6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A11-4EB2-AF21-764418420BAA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Tyrinėja kalbą</c:v>
                </c:pt>
                <c:pt idx="1">
                  <c:v>Mokosi skaityti</c:v>
                </c:pt>
                <c:pt idx="2">
                  <c:v>Rašinėja raides</c:v>
                </c:pt>
                <c:pt idx="3">
                  <c:v>Domisi knygomis</c:v>
                </c:pt>
                <c:pt idx="4">
                  <c:v>Pasakoja, deklamuoja</c:v>
                </c:pt>
                <c:pt idx="5">
                  <c:v>Kuria, rašo</c:v>
                </c:pt>
                <c:pt idx="6">
                  <c:v>Naudoja simbolius</c:v>
                </c:pt>
              </c:strCache>
            </c:strRef>
          </c:cat>
          <c:val>
            <c:numRef>
              <c:f>Lapas1!$D$2:$D$8</c:f>
              <c:numCache>
                <c:formatCode>General</c:formatCode>
                <c:ptCount val="7"/>
                <c:pt idx="0">
                  <c:v>3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A11-4EB2-AF21-764418420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80648"/>
        <c:axId val="276686920"/>
      </c:barChart>
      <c:catAx>
        <c:axId val="27668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6920"/>
        <c:crosses val="autoZero"/>
        <c:auto val="1"/>
        <c:lblAlgn val="ctr"/>
        <c:lblOffset val="100"/>
        <c:noMultiLvlLbl val="0"/>
      </c:catAx>
      <c:valAx>
        <c:axId val="27668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Tyrinėja kalbą</c:v>
                </c:pt>
                <c:pt idx="1">
                  <c:v>Mokosi skaityti</c:v>
                </c:pt>
                <c:pt idx="2">
                  <c:v>Rašinėja raides</c:v>
                </c:pt>
                <c:pt idx="3">
                  <c:v>Domisi knygomis</c:v>
                </c:pt>
                <c:pt idx="4">
                  <c:v>Pasakoja, deklamuoja</c:v>
                </c:pt>
                <c:pt idx="5">
                  <c:v>Kuria, rašo</c:v>
                </c:pt>
                <c:pt idx="6">
                  <c:v>Naudoja simbolius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13</c:v>
                </c:pt>
                <c:pt idx="1">
                  <c:v>55</c:v>
                </c:pt>
                <c:pt idx="2">
                  <c:v>10</c:v>
                </c:pt>
                <c:pt idx="3">
                  <c:v>3</c:v>
                </c:pt>
                <c:pt idx="4">
                  <c:v>11</c:v>
                </c:pt>
                <c:pt idx="5">
                  <c:v>29</c:v>
                </c:pt>
                <c:pt idx="6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77-4305-A65D-A57F6A5EFC46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Tyrinėja kalbą</c:v>
                </c:pt>
                <c:pt idx="1">
                  <c:v>Mokosi skaityti</c:v>
                </c:pt>
                <c:pt idx="2">
                  <c:v>Rašinėja raides</c:v>
                </c:pt>
                <c:pt idx="3">
                  <c:v>Domisi knygomis</c:v>
                </c:pt>
                <c:pt idx="4">
                  <c:v>Pasakoja, deklamuoja</c:v>
                </c:pt>
                <c:pt idx="5">
                  <c:v>Kuria, rašo</c:v>
                </c:pt>
                <c:pt idx="6">
                  <c:v>Naudoja simbolius</c:v>
                </c:pt>
              </c:strCache>
            </c:strRef>
          </c:cat>
          <c:val>
            <c:numRef>
              <c:f>Lapas1!$C$2:$C$8</c:f>
              <c:numCache>
                <c:formatCode>General</c:formatCode>
                <c:ptCount val="7"/>
                <c:pt idx="0">
                  <c:v>79</c:v>
                </c:pt>
                <c:pt idx="1">
                  <c:v>26</c:v>
                </c:pt>
                <c:pt idx="2">
                  <c:v>39</c:v>
                </c:pt>
                <c:pt idx="3">
                  <c:v>45</c:v>
                </c:pt>
                <c:pt idx="4">
                  <c:v>58</c:v>
                </c:pt>
                <c:pt idx="5">
                  <c:v>50</c:v>
                </c:pt>
                <c:pt idx="6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77-4305-A65D-A57F6A5EFC46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Tyrinėja kalbą</c:v>
                </c:pt>
                <c:pt idx="1">
                  <c:v>Mokosi skaityti</c:v>
                </c:pt>
                <c:pt idx="2">
                  <c:v>Rašinėja raides</c:v>
                </c:pt>
                <c:pt idx="3">
                  <c:v>Domisi knygomis</c:v>
                </c:pt>
                <c:pt idx="4">
                  <c:v>Pasakoja, deklamuoja</c:v>
                </c:pt>
                <c:pt idx="5">
                  <c:v>Kuria, rašo</c:v>
                </c:pt>
                <c:pt idx="6">
                  <c:v>Naudoja simbolius</c:v>
                </c:pt>
              </c:strCache>
            </c:strRef>
          </c:cat>
          <c:val>
            <c:numRef>
              <c:f>Lapas1!$D$2:$D$8</c:f>
              <c:numCache>
                <c:formatCode>General</c:formatCode>
                <c:ptCount val="7"/>
                <c:pt idx="0">
                  <c:v>8</c:v>
                </c:pt>
                <c:pt idx="1">
                  <c:v>19</c:v>
                </c:pt>
                <c:pt idx="2">
                  <c:v>51</c:v>
                </c:pt>
                <c:pt idx="3">
                  <c:v>52</c:v>
                </c:pt>
                <c:pt idx="4">
                  <c:v>31</c:v>
                </c:pt>
                <c:pt idx="5">
                  <c:v>21</c:v>
                </c:pt>
                <c:pt idx="6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77-4305-A65D-A57F6A5EF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86136"/>
        <c:axId val="276681040"/>
      </c:barChart>
      <c:catAx>
        <c:axId val="27668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1040"/>
        <c:crosses val="autoZero"/>
        <c:auto val="1"/>
        <c:lblAlgn val="ctr"/>
        <c:lblOffset val="100"/>
        <c:noMultiLvlLbl val="0"/>
      </c:catAx>
      <c:valAx>
        <c:axId val="276681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Skaičiavimas</c:v>
                </c:pt>
                <c:pt idx="1">
                  <c:v>Veiksmai, lyginimas</c:v>
                </c:pt>
                <c:pt idx="2">
                  <c:v>Matavimas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10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5D5-470B-ADFD-35FC3FE38AC1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Skaičiavimas</c:v>
                </c:pt>
                <c:pt idx="1">
                  <c:v>Veiksmai, lyginimas</c:v>
                </c:pt>
                <c:pt idx="2">
                  <c:v>Matavimas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45</c:v>
                </c:pt>
                <c:pt idx="1">
                  <c:v>53</c:v>
                </c:pt>
                <c:pt idx="2">
                  <c:v>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5D5-470B-ADFD-35FC3FE38AC1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Skaičiavimas</c:v>
                </c:pt>
                <c:pt idx="1">
                  <c:v>Veiksmai, lyginimas</c:v>
                </c:pt>
                <c:pt idx="2">
                  <c:v>Matavimas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45</c:v>
                </c:pt>
                <c:pt idx="1">
                  <c:v>47</c:v>
                </c:pt>
                <c:pt idx="2">
                  <c:v>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5D5-470B-ADFD-35FC3FE38A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86528"/>
        <c:axId val="276683000"/>
      </c:barChart>
      <c:catAx>
        <c:axId val="27668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3000"/>
        <c:crosses val="autoZero"/>
        <c:auto val="1"/>
        <c:lblAlgn val="ctr"/>
        <c:lblOffset val="100"/>
        <c:noMultiLvlLbl val="0"/>
      </c:catAx>
      <c:valAx>
        <c:axId val="27668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Skaičiavimas</c:v>
                </c:pt>
                <c:pt idx="1">
                  <c:v>Veiksmai, lyginimas</c:v>
                </c:pt>
                <c:pt idx="2">
                  <c:v>Matavimas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50</c:v>
                </c:pt>
                <c:pt idx="1">
                  <c:v>34</c:v>
                </c:pt>
                <c:pt idx="2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0BA-4A21-8704-AAE6169726F7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Skaičiavimas</c:v>
                </c:pt>
                <c:pt idx="1">
                  <c:v>Veiksmai, lyginimas</c:v>
                </c:pt>
                <c:pt idx="2">
                  <c:v>Matavimas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50</c:v>
                </c:pt>
                <c:pt idx="1">
                  <c:v>63</c:v>
                </c:pt>
                <c:pt idx="2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0BA-4A21-8704-AAE6169726F7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 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Skaičiavimas</c:v>
                </c:pt>
                <c:pt idx="1">
                  <c:v>Veiksmai, lyginimas</c:v>
                </c:pt>
                <c:pt idx="2">
                  <c:v>Matavimas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0BA-4A21-8704-AAE616972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83392"/>
        <c:axId val="276684568"/>
      </c:barChart>
      <c:catAx>
        <c:axId val="27668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4568"/>
        <c:crosses val="autoZero"/>
        <c:auto val="1"/>
        <c:lblAlgn val="ctr"/>
        <c:lblOffset val="100"/>
        <c:noMultiLvlLbl val="0"/>
      </c:catAx>
      <c:valAx>
        <c:axId val="276684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Žaisdamas skaičiuoja</c:v>
                </c:pt>
                <c:pt idx="1">
                  <c:v>Atpažįsta sekas</c:v>
                </c:pt>
                <c:pt idx="2">
                  <c:v>Seka laiką</c:v>
                </c:pt>
                <c:pt idx="3">
                  <c:v>Fiksuoja požymius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31</c:v>
                </c:pt>
                <c:pt idx="1">
                  <c:v>56</c:v>
                </c:pt>
                <c:pt idx="2">
                  <c:v>50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AB-4CED-A65A-06F2211DCE11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Žaisdamas skaičiuoja</c:v>
                </c:pt>
                <c:pt idx="1">
                  <c:v>Atpažįsta sekas</c:v>
                </c:pt>
                <c:pt idx="2">
                  <c:v>Seka laiką</c:v>
                </c:pt>
                <c:pt idx="3">
                  <c:v>Fiksuoja požymius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66</c:v>
                </c:pt>
                <c:pt idx="1">
                  <c:v>39</c:v>
                </c:pt>
                <c:pt idx="2">
                  <c:v>45</c:v>
                </c:pt>
                <c:pt idx="3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AB-4CED-A65A-06F2211DCE11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Žaisdamas skaičiuoja</c:v>
                </c:pt>
                <c:pt idx="1">
                  <c:v>Atpažįsta sekas</c:v>
                </c:pt>
                <c:pt idx="2">
                  <c:v>Seka laiką</c:v>
                </c:pt>
                <c:pt idx="3">
                  <c:v>Fiksuoja požymius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AB-4CED-A65A-06F2211DC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82216"/>
        <c:axId val="276683784"/>
      </c:barChart>
      <c:catAx>
        <c:axId val="27668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3784"/>
        <c:crosses val="autoZero"/>
        <c:auto val="1"/>
        <c:lblAlgn val="ctr"/>
        <c:lblOffset val="100"/>
        <c:noMultiLvlLbl val="0"/>
      </c:catAx>
      <c:valAx>
        <c:axId val="27668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Žaisdamas skaičiuoja</c:v>
                </c:pt>
                <c:pt idx="1">
                  <c:v>Atpažįsta sekas</c:v>
                </c:pt>
                <c:pt idx="2">
                  <c:v>Seka laiką</c:v>
                </c:pt>
                <c:pt idx="3">
                  <c:v>Fiksuoja požymius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8</c:v>
                </c:pt>
                <c:pt idx="1">
                  <c:v>8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824-4E46-9233-0AF80B5CCE63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Žaisdamas skaičiuoja</c:v>
                </c:pt>
                <c:pt idx="1">
                  <c:v>Atpažįsta sekas</c:v>
                </c:pt>
                <c:pt idx="2">
                  <c:v>Seka laiką</c:v>
                </c:pt>
                <c:pt idx="3">
                  <c:v>Fiksuoja požymius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34</c:v>
                </c:pt>
                <c:pt idx="1">
                  <c:v>74</c:v>
                </c:pt>
                <c:pt idx="2">
                  <c:v>45</c:v>
                </c:pt>
                <c:pt idx="3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824-4E46-9233-0AF80B5CCE63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Žaisdamas skaičiuoja</c:v>
                </c:pt>
                <c:pt idx="1">
                  <c:v>Atpažįsta sekas</c:v>
                </c:pt>
                <c:pt idx="2">
                  <c:v>Seka laiką</c:v>
                </c:pt>
                <c:pt idx="3">
                  <c:v>Fiksuoja požymius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58</c:v>
                </c:pt>
                <c:pt idx="1">
                  <c:v>18</c:v>
                </c:pt>
                <c:pt idx="2">
                  <c:v>50</c:v>
                </c:pt>
                <c:pt idx="3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824-4E46-9233-0AF80B5CC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687704"/>
        <c:axId val="276684176"/>
      </c:barChart>
      <c:catAx>
        <c:axId val="27668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4176"/>
        <c:crosses val="autoZero"/>
        <c:auto val="1"/>
        <c:lblAlgn val="ctr"/>
        <c:lblOffset val="100"/>
        <c:noMultiLvlLbl val="0"/>
      </c:catAx>
      <c:valAx>
        <c:axId val="27668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68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2"/>
                <c:pt idx="0">
                  <c:v>Geometrinės figūros</c:v>
                </c:pt>
                <c:pt idx="1">
                  <c:v>Refleksija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42</c:v>
                </c:pt>
                <c:pt idx="1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E5E-453A-B262-DBB9FA381990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2"/>
                <c:pt idx="0">
                  <c:v>Geometrinės figūros</c:v>
                </c:pt>
                <c:pt idx="1">
                  <c:v>Refleksija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58</c:v>
                </c:pt>
                <c:pt idx="1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E5E-453A-B262-DBB9FA381990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2"/>
                <c:pt idx="0">
                  <c:v>Geometrinės figūros</c:v>
                </c:pt>
                <c:pt idx="1">
                  <c:v>Refleksija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E5E-453A-B262-DBB9FA381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656560"/>
        <c:axId val="275656952"/>
      </c:barChart>
      <c:catAx>
        <c:axId val="27565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56952"/>
        <c:crosses val="autoZero"/>
        <c:auto val="1"/>
        <c:lblAlgn val="ctr"/>
        <c:lblOffset val="100"/>
        <c:noMultiLvlLbl val="0"/>
      </c:catAx>
      <c:valAx>
        <c:axId val="27565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565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2"/>
                <c:pt idx="0">
                  <c:v>Geometrinės figūros</c:v>
                </c:pt>
                <c:pt idx="1">
                  <c:v>Refleksija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F6E-463D-86F4-4979D8FFB01C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2"/>
                <c:pt idx="0">
                  <c:v>Geometrinės figūros</c:v>
                </c:pt>
                <c:pt idx="1">
                  <c:v>Refleksija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63</c:v>
                </c:pt>
                <c:pt idx="1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F6E-463D-86F4-4979D8FFB01C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2"/>
                <c:pt idx="0">
                  <c:v>Geometrinės figūros</c:v>
                </c:pt>
                <c:pt idx="1">
                  <c:v>Refleksija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27</c:v>
                </c:pt>
                <c:pt idx="1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F6E-463D-86F4-4979D8FFB0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3246592"/>
        <c:axId val="223249728"/>
      </c:barChart>
      <c:catAx>
        <c:axId val="22324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3249728"/>
        <c:crosses val="autoZero"/>
        <c:auto val="1"/>
        <c:lblAlgn val="ctr"/>
        <c:lblOffset val="100"/>
        <c:noMultiLvlLbl val="0"/>
      </c:catAx>
      <c:valAx>
        <c:axId val="22324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2324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Judesiai</c:v>
                </c:pt>
                <c:pt idx="1">
                  <c:v>Dailės priemonės</c:v>
                </c:pt>
                <c:pt idx="2">
                  <c:v>Ritmika</c:v>
                </c:pt>
                <c:pt idx="3">
                  <c:v>Tempas</c:v>
                </c:pt>
                <c:pt idx="4">
                  <c:v>Saviraiška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53</c:v>
                </c:pt>
                <c:pt idx="1">
                  <c:v>32</c:v>
                </c:pt>
                <c:pt idx="2">
                  <c:v>84</c:v>
                </c:pt>
                <c:pt idx="3">
                  <c:v>76</c:v>
                </c:pt>
                <c:pt idx="4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DE-43C4-B8AD-45443D646519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Judesiai</c:v>
                </c:pt>
                <c:pt idx="1">
                  <c:v>Dailės priemonės</c:v>
                </c:pt>
                <c:pt idx="2">
                  <c:v>Ritmika</c:v>
                </c:pt>
                <c:pt idx="3">
                  <c:v>Tempas</c:v>
                </c:pt>
                <c:pt idx="4">
                  <c:v>Saviraiška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47</c:v>
                </c:pt>
                <c:pt idx="1">
                  <c:v>65</c:v>
                </c:pt>
                <c:pt idx="2">
                  <c:v>13</c:v>
                </c:pt>
                <c:pt idx="3">
                  <c:v>24</c:v>
                </c:pt>
                <c:pt idx="4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DE-43C4-B8AD-45443D646519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Judesiai</c:v>
                </c:pt>
                <c:pt idx="1">
                  <c:v>Dailės priemonės</c:v>
                </c:pt>
                <c:pt idx="2">
                  <c:v>Ritmika</c:v>
                </c:pt>
                <c:pt idx="3">
                  <c:v>Tempas</c:v>
                </c:pt>
                <c:pt idx="4">
                  <c:v>Saviraiška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DE-43C4-B8AD-45443D6465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48744"/>
        <c:axId val="276847960"/>
      </c:barChart>
      <c:catAx>
        <c:axId val="27684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7960"/>
        <c:crosses val="autoZero"/>
        <c:auto val="1"/>
        <c:lblAlgn val="ctr"/>
        <c:lblOffset val="100"/>
        <c:noMultiLvlLbl val="0"/>
      </c:catAx>
      <c:valAx>
        <c:axId val="27684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Judesiai</c:v>
                </c:pt>
                <c:pt idx="1">
                  <c:v>Dailės priemonės</c:v>
                </c:pt>
                <c:pt idx="2">
                  <c:v>Ritmika</c:v>
                </c:pt>
                <c:pt idx="3">
                  <c:v>Tempas</c:v>
                </c:pt>
                <c:pt idx="4">
                  <c:v>Saviraiška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24</c:v>
                </c:pt>
                <c:pt idx="3">
                  <c:v>16</c:v>
                </c:pt>
                <c:pt idx="4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81-4B4E-93C3-F3AF20A5538A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Judesiai</c:v>
                </c:pt>
                <c:pt idx="1">
                  <c:v>Dailės priemonės</c:v>
                </c:pt>
                <c:pt idx="2">
                  <c:v>Ritmika</c:v>
                </c:pt>
                <c:pt idx="3">
                  <c:v>Tempas</c:v>
                </c:pt>
                <c:pt idx="4">
                  <c:v>Saviraiška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58</c:v>
                </c:pt>
                <c:pt idx="1">
                  <c:v>61</c:v>
                </c:pt>
                <c:pt idx="2">
                  <c:v>70</c:v>
                </c:pt>
                <c:pt idx="3">
                  <c:v>63</c:v>
                </c:pt>
                <c:pt idx="4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281-4B4E-93C3-F3AF20A5538A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Judesiai</c:v>
                </c:pt>
                <c:pt idx="1">
                  <c:v>Dailės priemonės</c:v>
                </c:pt>
                <c:pt idx="2">
                  <c:v>Ritmika</c:v>
                </c:pt>
                <c:pt idx="3">
                  <c:v>Tempas</c:v>
                </c:pt>
                <c:pt idx="4">
                  <c:v>Saviraiška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  <c:pt idx="0">
                  <c:v>37</c:v>
                </c:pt>
                <c:pt idx="1">
                  <c:v>36</c:v>
                </c:pt>
                <c:pt idx="2">
                  <c:v>5</c:v>
                </c:pt>
                <c:pt idx="3">
                  <c:v>21</c:v>
                </c:pt>
                <c:pt idx="4">
                  <c:v>36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281-4B4E-93C3-F3AF20A553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50312"/>
        <c:axId val="276851488"/>
      </c:barChart>
      <c:catAx>
        <c:axId val="276850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51488"/>
        <c:crosses val="autoZero"/>
        <c:auto val="1"/>
        <c:lblAlgn val="ctr"/>
        <c:lblOffset val="100"/>
        <c:noMultiLvlLbl val="0"/>
      </c:catAx>
      <c:valAx>
        <c:axId val="27685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5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Įvardina</c:v>
                </c:pt>
                <c:pt idx="1">
                  <c:v>Skiria kontrastus</c:v>
                </c:pt>
                <c:pt idx="2">
                  <c:v>Apibūdina</c:v>
                </c:pt>
                <c:pt idx="3">
                  <c:v>Aptaria</c:v>
                </c:pt>
                <c:pt idx="4">
                  <c:v>Tobulina</c:v>
                </c:pt>
                <c:pt idx="5">
                  <c:v>Stebi</c:v>
                </c:pt>
                <c:pt idx="6">
                  <c:v>Priskiria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13</c:v>
                </c:pt>
                <c:pt idx="3">
                  <c:v>10</c:v>
                </c:pt>
                <c:pt idx="4">
                  <c:v>13</c:v>
                </c:pt>
                <c:pt idx="5">
                  <c:v>5</c:v>
                </c:pt>
                <c:pt idx="6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71D-4721-BAE3-D9B08F1844FA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Įvardina</c:v>
                </c:pt>
                <c:pt idx="1">
                  <c:v>Skiria kontrastus</c:v>
                </c:pt>
                <c:pt idx="2">
                  <c:v>Apibūdina</c:v>
                </c:pt>
                <c:pt idx="3">
                  <c:v>Aptaria</c:v>
                </c:pt>
                <c:pt idx="4">
                  <c:v>Tobulina</c:v>
                </c:pt>
                <c:pt idx="5">
                  <c:v>Stebi</c:v>
                </c:pt>
                <c:pt idx="6">
                  <c:v>Priskiria</c:v>
                </c:pt>
              </c:strCache>
            </c:strRef>
          </c:cat>
          <c:val>
            <c:numRef>
              <c:f>Lapas1!$C$2:$C$8</c:f>
              <c:numCache>
                <c:formatCode>General</c:formatCode>
                <c:ptCount val="7"/>
                <c:pt idx="0">
                  <c:v>58</c:v>
                </c:pt>
                <c:pt idx="1">
                  <c:v>79</c:v>
                </c:pt>
                <c:pt idx="2">
                  <c:v>74</c:v>
                </c:pt>
                <c:pt idx="3">
                  <c:v>80</c:v>
                </c:pt>
                <c:pt idx="4">
                  <c:v>66</c:v>
                </c:pt>
                <c:pt idx="5">
                  <c:v>77</c:v>
                </c:pt>
                <c:pt idx="6">
                  <c:v>74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71D-4721-BAE3-D9B08F1844FA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Įvardina</c:v>
                </c:pt>
                <c:pt idx="1">
                  <c:v>Skiria kontrastus</c:v>
                </c:pt>
                <c:pt idx="2">
                  <c:v>Apibūdina</c:v>
                </c:pt>
                <c:pt idx="3">
                  <c:v>Aptaria</c:v>
                </c:pt>
                <c:pt idx="4">
                  <c:v>Tobulina</c:v>
                </c:pt>
                <c:pt idx="5">
                  <c:v>Stebi</c:v>
                </c:pt>
                <c:pt idx="6">
                  <c:v>Priskiria</c:v>
                </c:pt>
              </c:strCache>
            </c:strRef>
          </c:cat>
          <c:val>
            <c:numRef>
              <c:f>Lapas1!$D$2:$D$8</c:f>
              <c:numCache>
                <c:formatCode>General</c:formatCode>
                <c:ptCount val="7"/>
                <c:pt idx="0">
                  <c:v>29</c:v>
                </c:pt>
                <c:pt idx="1">
                  <c:v>16</c:v>
                </c:pt>
                <c:pt idx="2">
                  <c:v>13</c:v>
                </c:pt>
                <c:pt idx="3">
                  <c:v>10</c:v>
                </c:pt>
                <c:pt idx="4">
                  <c:v>21</c:v>
                </c:pt>
                <c:pt idx="5">
                  <c:v>18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71D-4721-BAE3-D9B08F184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49920"/>
        <c:axId val="276846784"/>
      </c:barChart>
      <c:catAx>
        <c:axId val="276849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6784"/>
        <c:crosses val="autoZero"/>
        <c:auto val="1"/>
        <c:lblAlgn val="ctr"/>
        <c:lblOffset val="100"/>
        <c:noMultiLvlLbl val="0"/>
      </c:catAx>
      <c:valAx>
        <c:axId val="27684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Įvardina</c:v>
                </c:pt>
                <c:pt idx="1">
                  <c:v>Skiria kontrastus</c:v>
                </c:pt>
                <c:pt idx="2">
                  <c:v>Apibūdina</c:v>
                </c:pt>
                <c:pt idx="3">
                  <c:v>Aptaria</c:v>
                </c:pt>
                <c:pt idx="4">
                  <c:v>Tobulina</c:v>
                </c:pt>
                <c:pt idx="5">
                  <c:v>Stebi</c:v>
                </c:pt>
                <c:pt idx="6">
                  <c:v>Priskiria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52</c:v>
                </c:pt>
                <c:pt idx="1">
                  <c:v>66</c:v>
                </c:pt>
                <c:pt idx="2">
                  <c:v>76</c:v>
                </c:pt>
                <c:pt idx="3">
                  <c:v>79</c:v>
                </c:pt>
                <c:pt idx="4">
                  <c:v>66</c:v>
                </c:pt>
                <c:pt idx="5">
                  <c:v>69</c:v>
                </c:pt>
                <c:pt idx="6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E82-4BB5-9194-8ECBB95E73FA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Įvardina</c:v>
                </c:pt>
                <c:pt idx="1">
                  <c:v>Skiria kontrastus</c:v>
                </c:pt>
                <c:pt idx="2">
                  <c:v>Apibūdina</c:v>
                </c:pt>
                <c:pt idx="3">
                  <c:v>Aptaria</c:v>
                </c:pt>
                <c:pt idx="4">
                  <c:v>Tobulina</c:v>
                </c:pt>
                <c:pt idx="5">
                  <c:v>Stebi</c:v>
                </c:pt>
                <c:pt idx="6">
                  <c:v>Priskiria</c:v>
                </c:pt>
              </c:strCache>
            </c:strRef>
          </c:cat>
          <c:val>
            <c:numRef>
              <c:f>Lapas1!$C$2:$C$8</c:f>
              <c:numCache>
                <c:formatCode>General</c:formatCode>
                <c:ptCount val="7"/>
                <c:pt idx="0">
                  <c:v>40</c:v>
                </c:pt>
                <c:pt idx="1">
                  <c:v>26</c:v>
                </c:pt>
                <c:pt idx="2">
                  <c:v>24</c:v>
                </c:pt>
                <c:pt idx="3">
                  <c:v>21</c:v>
                </c:pt>
                <c:pt idx="4">
                  <c:v>34</c:v>
                </c:pt>
                <c:pt idx="5">
                  <c:v>31</c:v>
                </c:pt>
                <c:pt idx="6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E82-4BB5-9194-8ECBB95E73FA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Lapas1!$A$2:$A$8</c:f>
              <c:strCache>
                <c:ptCount val="7"/>
                <c:pt idx="0">
                  <c:v>Įvardina</c:v>
                </c:pt>
                <c:pt idx="1">
                  <c:v>Skiria kontrastus</c:v>
                </c:pt>
                <c:pt idx="2">
                  <c:v>Apibūdina</c:v>
                </c:pt>
                <c:pt idx="3">
                  <c:v>Aptaria</c:v>
                </c:pt>
                <c:pt idx="4">
                  <c:v>Tobulina</c:v>
                </c:pt>
                <c:pt idx="5">
                  <c:v>Stebi</c:v>
                </c:pt>
                <c:pt idx="6">
                  <c:v>Priskiria</c:v>
                </c:pt>
              </c:strCache>
            </c:strRef>
          </c:cat>
          <c:val>
            <c:numRef>
              <c:f>Lapas1!$D$2:$D$8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E82-4BB5-9194-8ECBB95E7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45608"/>
        <c:axId val="276850704"/>
      </c:barChart>
      <c:catAx>
        <c:axId val="27684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50704"/>
        <c:crosses val="autoZero"/>
        <c:auto val="1"/>
        <c:lblAlgn val="ctr"/>
        <c:lblOffset val="100"/>
        <c:noMultiLvlLbl val="0"/>
      </c:catAx>
      <c:valAx>
        <c:axId val="27685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layout>
        <c:manualLayout>
          <c:xMode val="edge"/>
          <c:yMode val="edge"/>
          <c:x val="0.271886760736726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Suvokia paskirtį</c:v>
                </c:pt>
                <c:pt idx="1">
                  <c:v>Meniniai pasirinkimai</c:v>
                </c:pt>
                <c:pt idx="2">
                  <c:v>Pastebi skirtumus</c:v>
                </c:pt>
                <c:pt idx="3">
                  <c:v>Prisideda kuriant</c:v>
                </c:pt>
                <c:pt idx="4">
                  <c:v>Plėtoja idėjas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79</c:v>
                </c:pt>
                <c:pt idx="1">
                  <c:v>84</c:v>
                </c:pt>
                <c:pt idx="2">
                  <c:v>92</c:v>
                </c:pt>
                <c:pt idx="3">
                  <c:v>66</c:v>
                </c:pt>
                <c:pt idx="4">
                  <c:v>82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CF-49DC-BEA6-9F871E60DB8E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Suvokia paskirtį</c:v>
                </c:pt>
                <c:pt idx="1">
                  <c:v>Meniniai pasirinkimai</c:v>
                </c:pt>
                <c:pt idx="2">
                  <c:v>Pastebi skirtumus</c:v>
                </c:pt>
                <c:pt idx="3">
                  <c:v>Prisideda kuriant</c:v>
                </c:pt>
                <c:pt idx="4">
                  <c:v>Plėtoja idėjas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21</c:v>
                </c:pt>
                <c:pt idx="1">
                  <c:v>16</c:v>
                </c:pt>
                <c:pt idx="2">
                  <c:v>5</c:v>
                </c:pt>
                <c:pt idx="3">
                  <c:v>34</c:v>
                </c:pt>
                <c:pt idx="4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CF-49DC-BEA6-9F871E60DB8E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Suvokia paskirtį</c:v>
                </c:pt>
                <c:pt idx="1">
                  <c:v>Meniniai pasirinkimai</c:v>
                </c:pt>
                <c:pt idx="2">
                  <c:v>Pastebi skirtumus</c:v>
                </c:pt>
                <c:pt idx="3">
                  <c:v>Prisideda kuriant</c:v>
                </c:pt>
                <c:pt idx="4">
                  <c:v>Plėtoja idėjas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CF-49DC-BEA6-9F871E60D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44432"/>
        <c:axId val="276844040"/>
      </c:barChart>
      <c:catAx>
        <c:axId val="27684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4040"/>
        <c:crosses val="autoZero"/>
        <c:auto val="1"/>
        <c:lblAlgn val="ctr"/>
        <c:lblOffset val="100"/>
        <c:noMultiLvlLbl val="0"/>
      </c:catAx>
      <c:valAx>
        <c:axId val="27684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Suvokia paskirtį</c:v>
                </c:pt>
                <c:pt idx="1">
                  <c:v>Meniniai pasirinkimai</c:v>
                </c:pt>
                <c:pt idx="2">
                  <c:v>Pastebi skirtumus</c:v>
                </c:pt>
                <c:pt idx="3">
                  <c:v>Prisideda kuriant</c:v>
                </c:pt>
                <c:pt idx="4">
                  <c:v>Plėtoja idėjas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13</c:v>
                </c:pt>
                <c:pt idx="1">
                  <c:v>16</c:v>
                </c:pt>
                <c:pt idx="2">
                  <c:v>23</c:v>
                </c:pt>
                <c:pt idx="3">
                  <c:v>13</c:v>
                </c:pt>
                <c:pt idx="4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0E-448B-84CD-AA6AC392C63C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Suvokia paskirtį</c:v>
                </c:pt>
                <c:pt idx="1">
                  <c:v>Meniniai pasirinkimai</c:v>
                </c:pt>
                <c:pt idx="2">
                  <c:v>Pastebi skirtumus</c:v>
                </c:pt>
                <c:pt idx="3">
                  <c:v>Prisideda kuriant</c:v>
                </c:pt>
                <c:pt idx="4">
                  <c:v>Plėtoja idėjas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87</c:v>
                </c:pt>
                <c:pt idx="1">
                  <c:v>68</c:v>
                </c:pt>
                <c:pt idx="2">
                  <c:v>74</c:v>
                </c:pt>
                <c:pt idx="3">
                  <c:v>47</c:v>
                </c:pt>
                <c:pt idx="4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C0E-448B-84CD-AA6AC392C63C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Suvokia paskirtį</c:v>
                </c:pt>
                <c:pt idx="1">
                  <c:v>Meniniai pasirinkimai</c:v>
                </c:pt>
                <c:pt idx="2">
                  <c:v>Pastebi skirtumus</c:v>
                </c:pt>
                <c:pt idx="3">
                  <c:v>Prisideda kuriant</c:v>
                </c:pt>
                <c:pt idx="4">
                  <c:v>Plėtoja idėjas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  <c:pt idx="0">
                  <c:v>0</c:v>
                </c:pt>
                <c:pt idx="1">
                  <c:v>16</c:v>
                </c:pt>
                <c:pt idx="2">
                  <c:v>3</c:v>
                </c:pt>
                <c:pt idx="3">
                  <c:v>40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C0E-448B-84CD-AA6AC392C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848352"/>
        <c:axId val="276846000"/>
      </c:barChart>
      <c:catAx>
        <c:axId val="27684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6000"/>
        <c:crosses val="autoZero"/>
        <c:auto val="1"/>
        <c:lblAlgn val="ctr"/>
        <c:lblOffset val="100"/>
        <c:noMultiLvlLbl val="0"/>
      </c:catAx>
      <c:valAx>
        <c:axId val="27684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684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Savęs vertinimas</c:v>
                </c:pt>
                <c:pt idx="1">
                  <c:v>Emocijų pažinimas</c:v>
                </c:pt>
                <c:pt idx="2">
                  <c:v>Emocijų valdymas</c:v>
                </c:pt>
                <c:pt idx="3">
                  <c:v>Sunkumų įveikimas</c:v>
                </c:pt>
                <c:pt idx="4">
                  <c:v>Susitarimų laikymasis</c:v>
                </c:pt>
                <c:pt idx="5">
                  <c:v>Pavojų vengimas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01-43FE-9503-D90B5D62A091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Savęs vertinimas</c:v>
                </c:pt>
                <c:pt idx="1">
                  <c:v>Emocijų pažinimas</c:v>
                </c:pt>
                <c:pt idx="2">
                  <c:v>Emocijų valdymas</c:v>
                </c:pt>
                <c:pt idx="3">
                  <c:v>Sunkumų įveikimas</c:v>
                </c:pt>
                <c:pt idx="4">
                  <c:v>Susitarimų laikymasis</c:v>
                </c:pt>
                <c:pt idx="5">
                  <c:v>Pavojų vengimas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18</c:v>
                </c:pt>
                <c:pt idx="1">
                  <c:v>53</c:v>
                </c:pt>
                <c:pt idx="2">
                  <c:v>45</c:v>
                </c:pt>
                <c:pt idx="3">
                  <c:v>66</c:v>
                </c:pt>
                <c:pt idx="4">
                  <c:v>63</c:v>
                </c:pt>
                <c:pt idx="5">
                  <c:v>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01-43FE-9503-D90B5D62A091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Savęs vertinimas</c:v>
                </c:pt>
                <c:pt idx="1">
                  <c:v>Emocijų pažinimas</c:v>
                </c:pt>
                <c:pt idx="2">
                  <c:v>Emocijų valdymas</c:v>
                </c:pt>
                <c:pt idx="3">
                  <c:v>Sunkumų įveikimas</c:v>
                </c:pt>
                <c:pt idx="4">
                  <c:v>Susitarimų laikymasis</c:v>
                </c:pt>
                <c:pt idx="5">
                  <c:v>Pavojų vengimas</c:v>
                </c:pt>
              </c:strCache>
            </c:strRef>
          </c:cat>
          <c:val>
            <c:numRef>
              <c:f>Lapas1!$D$2:$D$7</c:f>
              <c:numCache>
                <c:formatCode>General</c:formatCode>
                <c:ptCount val="6"/>
                <c:pt idx="0">
                  <c:v>82</c:v>
                </c:pt>
                <c:pt idx="1">
                  <c:v>44</c:v>
                </c:pt>
                <c:pt idx="2">
                  <c:v>52</c:v>
                </c:pt>
                <c:pt idx="3">
                  <c:v>34</c:v>
                </c:pt>
                <c:pt idx="4">
                  <c:v>34</c:v>
                </c:pt>
                <c:pt idx="5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01-43FE-9503-D90B5D62A0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08376"/>
        <c:axId val="279709160"/>
      </c:barChart>
      <c:catAx>
        <c:axId val="27970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09160"/>
        <c:crosses val="autoZero"/>
        <c:auto val="1"/>
        <c:lblAlgn val="ctr"/>
        <c:lblOffset val="100"/>
        <c:noMultiLvlLbl val="0"/>
      </c:catAx>
      <c:valAx>
        <c:axId val="27970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0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/>
              <a:t>Ruduo</a:t>
            </a:r>
            <a:endParaRPr lang="lt-LT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Savęs vertinimas</c:v>
                </c:pt>
                <c:pt idx="1">
                  <c:v>Emocijų pažinimas</c:v>
                </c:pt>
                <c:pt idx="2">
                  <c:v>Emocijų valdymas</c:v>
                </c:pt>
                <c:pt idx="3">
                  <c:v>Sunkumų įveikimas</c:v>
                </c:pt>
                <c:pt idx="4">
                  <c:v>Susitarimų laikymasis</c:v>
                </c:pt>
                <c:pt idx="5">
                  <c:v>Pavojų vengimas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18</c:v>
                </c:pt>
                <c:pt idx="1">
                  <c:v>26</c:v>
                </c:pt>
                <c:pt idx="2">
                  <c:v>47</c:v>
                </c:pt>
                <c:pt idx="3">
                  <c:v>47</c:v>
                </c:pt>
                <c:pt idx="4">
                  <c:v>39</c:v>
                </c:pt>
                <c:pt idx="5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275-4080-A54B-91ECDC8D37AB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Savęs vertinimas</c:v>
                </c:pt>
                <c:pt idx="1">
                  <c:v>Emocijų pažinimas</c:v>
                </c:pt>
                <c:pt idx="2">
                  <c:v>Emocijų valdymas</c:v>
                </c:pt>
                <c:pt idx="3">
                  <c:v>Sunkumų įveikimas</c:v>
                </c:pt>
                <c:pt idx="4">
                  <c:v>Susitarimų laikymasis</c:v>
                </c:pt>
                <c:pt idx="5">
                  <c:v>Pavojų vengimas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72</c:v>
                </c:pt>
                <c:pt idx="1">
                  <c:v>66</c:v>
                </c:pt>
                <c:pt idx="2">
                  <c:v>43</c:v>
                </c:pt>
                <c:pt idx="3">
                  <c:v>45</c:v>
                </c:pt>
                <c:pt idx="4">
                  <c:v>66</c:v>
                </c:pt>
                <c:pt idx="5">
                  <c:v>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275-4080-A54B-91ECDC8D37AB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Savęs vertinimas</c:v>
                </c:pt>
                <c:pt idx="1">
                  <c:v>Emocijų pažinimas</c:v>
                </c:pt>
                <c:pt idx="2">
                  <c:v>Emocijų valdymas</c:v>
                </c:pt>
                <c:pt idx="3">
                  <c:v>Sunkumų įveikimas</c:v>
                </c:pt>
                <c:pt idx="4">
                  <c:v>Susitarimų laikymasis</c:v>
                </c:pt>
                <c:pt idx="5">
                  <c:v>Pavojų vengimas</c:v>
                </c:pt>
              </c:strCache>
            </c:strRef>
          </c:cat>
          <c:val>
            <c:numRef>
              <c:f>Lapas1!$D$2:$D$7</c:f>
              <c:numCache>
                <c:formatCode>General</c:formatCode>
                <c:ptCount val="6"/>
                <c:pt idx="0">
                  <c:v>10</c:v>
                </c:pt>
                <c:pt idx="1">
                  <c:v>8</c:v>
                </c:pt>
                <c:pt idx="2">
                  <c:v>10</c:v>
                </c:pt>
                <c:pt idx="3">
                  <c:v>8</c:v>
                </c:pt>
                <c:pt idx="4">
                  <c:v>5</c:v>
                </c:pt>
                <c:pt idx="5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275-4080-A54B-91ECDC8D37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12688"/>
        <c:axId val="279708768"/>
      </c:barChart>
      <c:catAx>
        <c:axId val="27971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08768"/>
        <c:crosses val="autoZero"/>
        <c:auto val="1"/>
        <c:lblAlgn val="ctr"/>
        <c:lblOffset val="100"/>
        <c:noMultiLvlLbl val="0"/>
      </c:catAx>
      <c:valAx>
        <c:axId val="27970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1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sveikatą</c:v>
                </c:pt>
                <c:pt idx="1">
                  <c:v>Saugi aplinka</c:v>
                </c:pt>
                <c:pt idx="2">
                  <c:v>Puoselėja sveikatą</c:v>
                </c:pt>
                <c:pt idx="3">
                  <c:v>Ieško pagalbos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21</c:v>
                </c:pt>
                <c:pt idx="1">
                  <c:v>37</c:v>
                </c:pt>
                <c:pt idx="2">
                  <c:v>53</c:v>
                </c:pt>
                <c:pt idx="3">
                  <c:v>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A25-491D-8429-543630968AF6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sveikatą</c:v>
                </c:pt>
                <c:pt idx="1">
                  <c:v>Saugi aplinka</c:v>
                </c:pt>
                <c:pt idx="2">
                  <c:v>Puoselėja sveikatą</c:v>
                </c:pt>
                <c:pt idx="3">
                  <c:v>Ieško pagalbos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74</c:v>
                </c:pt>
                <c:pt idx="1">
                  <c:v>63</c:v>
                </c:pt>
                <c:pt idx="2">
                  <c:v>46</c:v>
                </c:pt>
                <c:pt idx="3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A25-491D-8429-543630968AF6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sveikatą</c:v>
                </c:pt>
                <c:pt idx="1">
                  <c:v>Saugi aplinka</c:v>
                </c:pt>
                <c:pt idx="2">
                  <c:v>Puoselėja sveikatą</c:v>
                </c:pt>
                <c:pt idx="3">
                  <c:v>Ieško pagalbos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A25-491D-8429-543630968A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09552"/>
        <c:axId val="279713080"/>
      </c:barChart>
      <c:catAx>
        <c:axId val="27970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13080"/>
        <c:crosses val="autoZero"/>
        <c:auto val="1"/>
        <c:lblAlgn val="ctr"/>
        <c:lblOffset val="100"/>
        <c:noMultiLvlLbl val="0"/>
      </c:catAx>
      <c:valAx>
        <c:axId val="27971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0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sveikatą</c:v>
                </c:pt>
                <c:pt idx="1">
                  <c:v>Saugi aplinka</c:v>
                </c:pt>
                <c:pt idx="2">
                  <c:v>Puoselėja sveikatą</c:v>
                </c:pt>
                <c:pt idx="3">
                  <c:v>Ieško pagalbos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13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5EA-493F-A362-B2F7ED8679E2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sveikatą</c:v>
                </c:pt>
                <c:pt idx="1">
                  <c:v>Saugi aplinka</c:v>
                </c:pt>
                <c:pt idx="2">
                  <c:v>Puoselėja sveikatą</c:v>
                </c:pt>
                <c:pt idx="3">
                  <c:v>Ieško pagalbos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42</c:v>
                </c:pt>
                <c:pt idx="1">
                  <c:v>53</c:v>
                </c:pt>
                <c:pt idx="2">
                  <c:v>50</c:v>
                </c:pt>
                <c:pt idx="3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5EA-493F-A362-B2F7ED8679E2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sveikatą</c:v>
                </c:pt>
                <c:pt idx="1">
                  <c:v>Saugi aplinka</c:v>
                </c:pt>
                <c:pt idx="2">
                  <c:v>Puoselėja sveikatą</c:v>
                </c:pt>
                <c:pt idx="3">
                  <c:v>Ieško pagalbos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58</c:v>
                </c:pt>
                <c:pt idx="1">
                  <c:v>42</c:v>
                </c:pt>
                <c:pt idx="2">
                  <c:v>37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5EA-493F-A362-B2F7ED8679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09944"/>
        <c:axId val="279710336"/>
      </c:barChart>
      <c:catAx>
        <c:axId val="27970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10336"/>
        <c:crosses val="autoZero"/>
        <c:auto val="1"/>
        <c:lblAlgn val="ctr"/>
        <c:lblOffset val="100"/>
        <c:noMultiLvlLbl val="0"/>
      </c:catAx>
      <c:valAx>
        <c:axId val="27971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0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Tikslingai juda</c:v>
                </c:pt>
                <c:pt idx="1">
                  <c:v>Kuria judesius</c:v>
                </c:pt>
                <c:pt idx="2">
                  <c:v>Žaidžia judrius žaidimus</c:v>
                </c:pt>
                <c:pt idx="3">
                  <c:v>Laikysena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26</c:v>
                </c:pt>
                <c:pt idx="1">
                  <c:v>35</c:v>
                </c:pt>
                <c:pt idx="2">
                  <c:v>23</c:v>
                </c:pt>
                <c:pt idx="3">
                  <c:v>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AD3-4ECB-82DA-62CEB3D5CFC8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Tikslingai juda</c:v>
                </c:pt>
                <c:pt idx="1">
                  <c:v>Kuria judesius</c:v>
                </c:pt>
                <c:pt idx="2">
                  <c:v>Žaidžia judrius žaidimus</c:v>
                </c:pt>
                <c:pt idx="3">
                  <c:v>Laikysena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69</c:v>
                </c:pt>
                <c:pt idx="1">
                  <c:v>60</c:v>
                </c:pt>
                <c:pt idx="2">
                  <c:v>74</c:v>
                </c:pt>
                <c:pt idx="3">
                  <c:v>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AD3-4ECB-82DA-62CEB3D5CFC8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Tikslingai juda</c:v>
                </c:pt>
                <c:pt idx="1">
                  <c:v>Kuria judesius</c:v>
                </c:pt>
                <c:pt idx="2">
                  <c:v>Žaidžia judrius žaidimus</c:v>
                </c:pt>
                <c:pt idx="3">
                  <c:v>Laikysena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AD3-4ECB-82DA-62CEB3D5C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707200"/>
        <c:axId val="278901384"/>
      </c:barChart>
      <c:catAx>
        <c:axId val="27970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901384"/>
        <c:crosses val="autoZero"/>
        <c:auto val="1"/>
        <c:lblAlgn val="ctr"/>
        <c:lblOffset val="100"/>
        <c:noMultiLvlLbl val="0"/>
      </c:catAx>
      <c:valAx>
        <c:axId val="27890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970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Tikslingai juda</c:v>
                </c:pt>
                <c:pt idx="1">
                  <c:v>Kuria judesius</c:v>
                </c:pt>
                <c:pt idx="2">
                  <c:v>Žaidžia judrius žaidimus</c:v>
                </c:pt>
                <c:pt idx="3">
                  <c:v>Laikysena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BE-4A8D-8617-A68D6AF46B3B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Tikslingai juda</c:v>
                </c:pt>
                <c:pt idx="1">
                  <c:v>Kuria judesius</c:v>
                </c:pt>
                <c:pt idx="2">
                  <c:v>Žaidžia judrius žaidimus</c:v>
                </c:pt>
                <c:pt idx="3">
                  <c:v>Laikysena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52</c:v>
                </c:pt>
                <c:pt idx="1">
                  <c:v>66</c:v>
                </c:pt>
                <c:pt idx="2">
                  <c:v>47</c:v>
                </c:pt>
                <c:pt idx="3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BE-4A8D-8617-A68D6AF46B3B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Tikslingai juda</c:v>
                </c:pt>
                <c:pt idx="1">
                  <c:v>Kuria judesius</c:v>
                </c:pt>
                <c:pt idx="2">
                  <c:v>Žaidžia judrius žaidimus</c:v>
                </c:pt>
                <c:pt idx="3">
                  <c:v>Laikysena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48</c:v>
                </c:pt>
                <c:pt idx="1">
                  <c:v>34</c:v>
                </c:pt>
                <c:pt idx="2">
                  <c:v>53</c:v>
                </c:pt>
                <c:pt idx="3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BE-4A8D-8617-A68D6AF46B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01776"/>
        <c:axId val="278900600"/>
      </c:barChart>
      <c:catAx>
        <c:axId val="27890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900600"/>
        <c:crosses val="autoZero"/>
        <c:auto val="1"/>
        <c:lblAlgn val="ctr"/>
        <c:lblOffset val="100"/>
        <c:noMultiLvlLbl val="0"/>
      </c:catAx>
      <c:valAx>
        <c:axId val="27890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90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Saugo save ir kitus</c:v>
                </c:pt>
                <c:pt idx="1">
                  <c:v>Judėdamas bendradarbiauja</c:v>
                </c:pt>
                <c:pt idx="2">
                  <c:v>Atpažįsta nuovargį</c:v>
                </c:pt>
                <c:pt idx="3">
                  <c:v>Judėjimas, reakcija</c:v>
                </c:pt>
                <c:pt idx="4">
                  <c:v>Laikosi taisyklių</c:v>
                </c:pt>
              </c:strCache>
            </c:strRef>
          </c:cat>
          <c:val>
            <c:numRef>
              <c:f>Lapas1!$B$2:$B$6</c:f>
              <c:numCache>
                <c:formatCode>General</c:formatCode>
                <c:ptCount val="5"/>
                <c:pt idx="0">
                  <c:v>8</c:v>
                </c:pt>
                <c:pt idx="1">
                  <c:v>37</c:v>
                </c:pt>
                <c:pt idx="2">
                  <c:v>29</c:v>
                </c:pt>
                <c:pt idx="3">
                  <c:v>26</c:v>
                </c:pt>
                <c:pt idx="4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95-4EE1-BC62-A451AF78FFA6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Saugo save ir kitus</c:v>
                </c:pt>
                <c:pt idx="1">
                  <c:v>Judėdamas bendradarbiauja</c:v>
                </c:pt>
                <c:pt idx="2">
                  <c:v>Atpažįsta nuovargį</c:v>
                </c:pt>
                <c:pt idx="3">
                  <c:v>Judėjimas, reakcija</c:v>
                </c:pt>
                <c:pt idx="4">
                  <c:v>Laikosi taisyklių</c:v>
                </c:pt>
              </c:strCache>
            </c:strRef>
          </c:cat>
          <c:val>
            <c:numRef>
              <c:f>Lapas1!$C$2:$C$6</c:f>
              <c:numCache>
                <c:formatCode>General</c:formatCode>
                <c:ptCount val="5"/>
                <c:pt idx="0">
                  <c:v>87</c:v>
                </c:pt>
                <c:pt idx="1">
                  <c:v>60</c:v>
                </c:pt>
                <c:pt idx="2">
                  <c:v>66</c:v>
                </c:pt>
                <c:pt idx="3">
                  <c:v>74</c:v>
                </c:pt>
                <c:pt idx="4">
                  <c:v>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95-4EE1-BC62-A451AF78FFA6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Lapas1!$A$2:$A$6</c:f>
              <c:strCache>
                <c:ptCount val="5"/>
                <c:pt idx="0">
                  <c:v>Saugo save ir kitus</c:v>
                </c:pt>
                <c:pt idx="1">
                  <c:v>Judėdamas bendradarbiauja</c:v>
                </c:pt>
                <c:pt idx="2">
                  <c:v>Atpažįsta nuovargį</c:v>
                </c:pt>
                <c:pt idx="3">
                  <c:v>Judėjimas, reakcija</c:v>
                </c:pt>
                <c:pt idx="4">
                  <c:v>Laikosi taisyklių</c:v>
                </c:pt>
              </c:strCache>
            </c:strRef>
          </c:cat>
          <c:val>
            <c:numRef>
              <c:f>Lapas1!$D$2:$D$6</c:f>
              <c:numCache>
                <c:formatCode>General</c:formatCode>
                <c:ptCount val="5"/>
                <c:pt idx="0">
                  <c:v>5</c:v>
                </c:pt>
                <c:pt idx="1">
                  <c:v>3</c:v>
                </c:pt>
                <c:pt idx="2">
                  <c:v>5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95-4EE1-BC62-A451AF78F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899424"/>
        <c:axId val="278900992"/>
      </c:barChart>
      <c:catAx>
        <c:axId val="278899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900992"/>
        <c:crosses val="autoZero"/>
        <c:auto val="1"/>
        <c:lblAlgn val="ctr"/>
        <c:lblOffset val="100"/>
        <c:noMultiLvlLbl val="0"/>
      </c:catAx>
      <c:valAx>
        <c:axId val="27890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899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save ir kitus</c:v>
                </c:pt>
                <c:pt idx="1">
                  <c:v>Judėdamas bendradarbiauja</c:v>
                </c:pt>
                <c:pt idx="2">
                  <c:v>Atpažįsta nuovargį</c:v>
                </c:pt>
                <c:pt idx="3">
                  <c:v>Laikosi taisyklių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06-4D98-A4AB-24C02BE8D627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save ir kitus</c:v>
                </c:pt>
                <c:pt idx="1">
                  <c:v>Judėdamas bendradarbiauja</c:v>
                </c:pt>
                <c:pt idx="2">
                  <c:v>Atpažįsta nuovargį</c:v>
                </c:pt>
                <c:pt idx="3">
                  <c:v>Laikosi taisyklių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29</c:v>
                </c:pt>
                <c:pt idx="1">
                  <c:v>63</c:v>
                </c:pt>
                <c:pt idx="2">
                  <c:v>71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06-4D98-A4AB-24C02BE8D627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Saugo save ir kitus</c:v>
                </c:pt>
                <c:pt idx="1">
                  <c:v>Judėdamas bendradarbiauja</c:v>
                </c:pt>
                <c:pt idx="2">
                  <c:v>Atpažįsta nuovargį</c:v>
                </c:pt>
                <c:pt idx="3">
                  <c:v>Laikosi taisyklių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61</c:v>
                </c:pt>
                <c:pt idx="1">
                  <c:v>37</c:v>
                </c:pt>
                <c:pt idx="2">
                  <c:v>26</c:v>
                </c:pt>
                <c:pt idx="3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806-4D98-A4AB-24C02BE8D6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903344"/>
        <c:axId val="278902168"/>
      </c:barChart>
      <c:catAx>
        <c:axId val="27890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902168"/>
        <c:crosses val="autoZero"/>
        <c:auto val="1"/>
        <c:lblAlgn val="ctr"/>
        <c:lblOffset val="100"/>
        <c:noMultiLvlLbl val="0"/>
      </c:catAx>
      <c:valAx>
        <c:axId val="27890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7890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Šeima</c:v>
                </c:pt>
                <c:pt idx="1">
                  <c:v>Santykių kūrimas</c:v>
                </c:pt>
                <c:pt idx="2">
                  <c:v>Iniciatyvumas</c:v>
                </c:pt>
                <c:pt idx="3">
                  <c:v>Valstybingumas</c:v>
                </c:pt>
                <c:pt idx="4">
                  <c:v>Tautiškumas</c:v>
                </c:pt>
                <c:pt idx="5">
                  <c:v>Įtraukusis elgesys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13</c:v>
                </c:pt>
                <c:pt idx="3">
                  <c:v>8</c:v>
                </c:pt>
                <c:pt idx="4">
                  <c:v>23</c:v>
                </c:pt>
                <c:pt idx="5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A8-4A8A-A7DC-509176AC556A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Šeima</c:v>
                </c:pt>
                <c:pt idx="1">
                  <c:v>Santykių kūrimas</c:v>
                </c:pt>
                <c:pt idx="2">
                  <c:v>Iniciatyvumas</c:v>
                </c:pt>
                <c:pt idx="3">
                  <c:v>Valstybingumas</c:v>
                </c:pt>
                <c:pt idx="4">
                  <c:v>Tautiškumas</c:v>
                </c:pt>
                <c:pt idx="5">
                  <c:v>Įtraukusis elgesys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52</c:v>
                </c:pt>
                <c:pt idx="1">
                  <c:v>63</c:v>
                </c:pt>
                <c:pt idx="2">
                  <c:v>55</c:v>
                </c:pt>
                <c:pt idx="3">
                  <c:v>87</c:v>
                </c:pt>
                <c:pt idx="4">
                  <c:v>55</c:v>
                </c:pt>
                <c:pt idx="5">
                  <c:v>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A8-4A8A-A7DC-509176AC556A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Šeima</c:v>
                </c:pt>
                <c:pt idx="1">
                  <c:v>Santykių kūrimas</c:v>
                </c:pt>
                <c:pt idx="2">
                  <c:v>Iniciatyvumas</c:v>
                </c:pt>
                <c:pt idx="3">
                  <c:v>Valstybingumas</c:v>
                </c:pt>
                <c:pt idx="4">
                  <c:v>Tautiškumas</c:v>
                </c:pt>
                <c:pt idx="5">
                  <c:v>Įtraukusis elgesys</c:v>
                </c:pt>
              </c:strCache>
            </c:strRef>
          </c:cat>
          <c:val>
            <c:numRef>
              <c:f>Lapas1!$D$2:$D$7</c:f>
              <c:numCache>
                <c:formatCode>General</c:formatCode>
                <c:ptCount val="6"/>
                <c:pt idx="0">
                  <c:v>48</c:v>
                </c:pt>
                <c:pt idx="1">
                  <c:v>27</c:v>
                </c:pt>
                <c:pt idx="2">
                  <c:v>32</c:v>
                </c:pt>
                <c:pt idx="3">
                  <c:v>5</c:v>
                </c:pt>
                <c:pt idx="4">
                  <c:v>22</c:v>
                </c:pt>
                <c:pt idx="5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CA8-4A8A-A7DC-509176AC55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19680"/>
        <c:axId val="280619288"/>
      </c:barChart>
      <c:catAx>
        <c:axId val="28061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9288"/>
        <c:crosses val="autoZero"/>
        <c:auto val="1"/>
        <c:lblAlgn val="ctr"/>
        <c:lblOffset val="100"/>
        <c:noMultiLvlLbl val="0"/>
      </c:catAx>
      <c:valAx>
        <c:axId val="28061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Šeima</c:v>
                </c:pt>
                <c:pt idx="1">
                  <c:v>Santykių kūrimas</c:v>
                </c:pt>
                <c:pt idx="2">
                  <c:v>Iniciatyvumas</c:v>
                </c:pt>
                <c:pt idx="3">
                  <c:v>Valstybingumas</c:v>
                </c:pt>
                <c:pt idx="4">
                  <c:v>Tautiškumas</c:v>
                </c:pt>
                <c:pt idx="5">
                  <c:v>Įtraukus elgesys</c:v>
                </c:pt>
              </c:strCache>
            </c:strRef>
          </c:cat>
          <c:val>
            <c:numRef>
              <c:f>Lapas1!$B$2:$B$7</c:f>
              <c:numCache>
                <c:formatCode>General</c:formatCode>
                <c:ptCount val="6"/>
                <c:pt idx="0">
                  <c:v>63</c:v>
                </c:pt>
                <c:pt idx="1">
                  <c:v>23</c:v>
                </c:pt>
                <c:pt idx="2">
                  <c:v>35</c:v>
                </c:pt>
                <c:pt idx="3">
                  <c:v>95</c:v>
                </c:pt>
                <c:pt idx="4">
                  <c:v>90</c:v>
                </c:pt>
                <c:pt idx="5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FB-439E-AC64-BAD65BEAA330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Šeima</c:v>
                </c:pt>
                <c:pt idx="1">
                  <c:v>Santykių kūrimas</c:v>
                </c:pt>
                <c:pt idx="2">
                  <c:v>Iniciatyvumas</c:v>
                </c:pt>
                <c:pt idx="3">
                  <c:v>Valstybingumas</c:v>
                </c:pt>
                <c:pt idx="4">
                  <c:v>Tautiškumas</c:v>
                </c:pt>
                <c:pt idx="5">
                  <c:v>Įtraukus elgesys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27</c:v>
                </c:pt>
                <c:pt idx="1">
                  <c:v>54</c:v>
                </c:pt>
                <c:pt idx="2">
                  <c:v>65</c:v>
                </c:pt>
                <c:pt idx="3">
                  <c:v>5</c:v>
                </c:pt>
                <c:pt idx="4">
                  <c:v>10</c:v>
                </c:pt>
                <c:pt idx="5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FB-439E-AC64-BAD65BEAA330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Lapas1!$A$2:$A$7</c:f>
              <c:strCache>
                <c:ptCount val="6"/>
                <c:pt idx="0">
                  <c:v>Šeima</c:v>
                </c:pt>
                <c:pt idx="1">
                  <c:v>Santykių kūrimas</c:v>
                </c:pt>
                <c:pt idx="2">
                  <c:v>Iniciatyvumas</c:v>
                </c:pt>
                <c:pt idx="3">
                  <c:v>Valstybingumas</c:v>
                </c:pt>
                <c:pt idx="4">
                  <c:v>Tautiškumas</c:v>
                </c:pt>
                <c:pt idx="5">
                  <c:v>Įtraukus elgesys</c:v>
                </c:pt>
              </c:strCache>
            </c:strRef>
          </c:cat>
          <c:val>
            <c:numRef>
              <c:f>Lapas1!$D$2:$D$7</c:f>
              <c:numCache>
                <c:formatCode>General</c:formatCode>
                <c:ptCount val="6"/>
                <c:pt idx="0">
                  <c:v>0</c:v>
                </c:pt>
                <c:pt idx="1">
                  <c:v>23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FB-439E-AC64-BAD65BEAA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13800"/>
        <c:axId val="280618504"/>
      </c:barChart>
      <c:catAx>
        <c:axId val="28061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8504"/>
        <c:crosses val="autoZero"/>
        <c:auto val="1"/>
        <c:lblAlgn val="ctr"/>
        <c:lblOffset val="100"/>
        <c:noMultiLvlLbl val="0"/>
      </c:catAx>
      <c:valAx>
        <c:axId val="28061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Daiktų tausojimas</c:v>
                </c:pt>
                <c:pt idx="1">
                  <c:v>Mainų situacijos</c:v>
                </c:pt>
                <c:pt idx="2">
                  <c:v>Finansinis raštingumas</c:v>
                </c:pt>
                <c:pt idx="3">
                  <c:v>Pagarba darbui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21</c:v>
                </c:pt>
                <c:pt idx="1">
                  <c:v>26</c:v>
                </c:pt>
                <c:pt idx="2">
                  <c:v>82</c:v>
                </c:pt>
                <c:pt idx="3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8B-472D-9E99-DD7350B978FD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Daiktų tausojimas</c:v>
                </c:pt>
                <c:pt idx="1">
                  <c:v>Mainų situacijos</c:v>
                </c:pt>
                <c:pt idx="2">
                  <c:v>Finansinis raštingumas</c:v>
                </c:pt>
                <c:pt idx="3">
                  <c:v>Pagarba darbui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76</c:v>
                </c:pt>
                <c:pt idx="1">
                  <c:v>74</c:v>
                </c:pt>
                <c:pt idx="2">
                  <c:v>18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8B-472D-9E99-DD7350B978FD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Daiktų tausojimas</c:v>
                </c:pt>
                <c:pt idx="1">
                  <c:v>Mainų situacijos</c:v>
                </c:pt>
                <c:pt idx="2">
                  <c:v>Finansinis raštingumas</c:v>
                </c:pt>
                <c:pt idx="3">
                  <c:v>Pagarba darbui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08B-472D-9E99-DD7350B978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17720"/>
        <c:axId val="280614192"/>
      </c:barChart>
      <c:catAx>
        <c:axId val="280617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4192"/>
        <c:crosses val="autoZero"/>
        <c:auto val="1"/>
        <c:lblAlgn val="ctr"/>
        <c:lblOffset val="100"/>
        <c:noMultiLvlLbl val="0"/>
      </c:catAx>
      <c:valAx>
        <c:axId val="28061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7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Daiktų tausojimas</c:v>
                </c:pt>
                <c:pt idx="1">
                  <c:v>Mainų situacijos</c:v>
                </c:pt>
                <c:pt idx="2">
                  <c:v>Finansinis raštingumas</c:v>
                </c:pt>
                <c:pt idx="3">
                  <c:v>Pagarba darbui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D9-4F16-8839-44BFCC138477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Daiktų tausojimas</c:v>
                </c:pt>
                <c:pt idx="1">
                  <c:v>Mainų situacijos</c:v>
                </c:pt>
                <c:pt idx="2">
                  <c:v>Finansinis raštingumas</c:v>
                </c:pt>
                <c:pt idx="3">
                  <c:v>Pagarba darbui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52</c:v>
                </c:pt>
                <c:pt idx="1">
                  <c:v>29</c:v>
                </c:pt>
                <c:pt idx="2">
                  <c:v>60</c:v>
                </c:pt>
                <c:pt idx="3">
                  <c:v>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D9-4F16-8839-44BFCC138477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4"/>
                <c:pt idx="0">
                  <c:v>Daiktų tausojimas</c:v>
                </c:pt>
                <c:pt idx="1">
                  <c:v>Mainų situacijos</c:v>
                </c:pt>
                <c:pt idx="2">
                  <c:v>Finansinis raštingumas</c:v>
                </c:pt>
                <c:pt idx="3">
                  <c:v>Pagarba darbui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48</c:v>
                </c:pt>
                <c:pt idx="1">
                  <c:v>71</c:v>
                </c:pt>
                <c:pt idx="2">
                  <c:v>35</c:v>
                </c:pt>
                <c:pt idx="3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4D9-4F16-8839-44BFCC1384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12624"/>
        <c:axId val="280614976"/>
      </c:barChart>
      <c:catAx>
        <c:axId val="280612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4976"/>
        <c:crosses val="autoZero"/>
        <c:auto val="1"/>
        <c:lblAlgn val="ctr"/>
        <c:lblOffset val="100"/>
        <c:noMultiLvlLbl val="0"/>
      </c:catAx>
      <c:valAx>
        <c:axId val="28061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Pastebi savo kaitą</c:v>
                </c:pt>
                <c:pt idx="1">
                  <c:v>Laiko tėkmė, nuoseklumas</c:v>
                </c:pt>
                <c:pt idx="2">
                  <c:v>Tyrinėja praeitį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45</c:v>
                </c:pt>
                <c:pt idx="1">
                  <c:v>45</c:v>
                </c:pt>
                <c:pt idx="2">
                  <c:v>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665-4FAA-966F-847488C94B23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Pastebi savo kaitą</c:v>
                </c:pt>
                <c:pt idx="1">
                  <c:v>Laiko tėkmė, nuoseklumas</c:v>
                </c:pt>
                <c:pt idx="2">
                  <c:v>Tyrinėja praeitį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55</c:v>
                </c:pt>
                <c:pt idx="1">
                  <c:v>55</c:v>
                </c:pt>
                <c:pt idx="2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665-4FAA-966F-847488C94B23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Pastebi savo kaitą</c:v>
                </c:pt>
                <c:pt idx="1">
                  <c:v>Laiko tėkmė, nuoseklumas</c:v>
                </c:pt>
                <c:pt idx="2">
                  <c:v>Tyrinėja praeitį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665-4FAA-966F-847488C94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16152"/>
        <c:axId val="280616544"/>
      </c:barChart>
      <c:catAx>
        <c:axId val="28061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6544"/>
        <c:crosses val="autoZero"/>
        <c:auto val="1"/>
        <c:lblAlgn val="ctr"/>
        <c:lblOffset val="100"/>
        <c:noMultiLvlLbl val="0"/>
      </c:catAx>
      <c:valAx>
        <c:axId val="280616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Pastebi savo kaitą</c:v>
                </c:pt>
                <c:pt idx="1">
                  <c:v>Laiko tėkmė, nuoseklumas</c:v>
                </c:pt>
                <c:pt idx="2">
                  <c:v>Tyrinėja praeitį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2D-46F9-B78D-21B9DC1E6D2C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Pastebi savo kaitą</c:v>
                </c:pt>
                <c:pt idx="1">
                  <c:v>Laiko tėkmė, nuoseklumas</c:v>
                </c:pt>
                <c:pt idx="2">
                  <c:v>Tyrinėja praeitį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66</c:v>
                </c:pt>
                <c:pt idx="1">
                  <c:v>55</c:v>
                </c:pt>
                <c:pt idx="2">
                  <c:v>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2D-46F9-B78D-21B9DC1E6D2C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Pastebi savo kaitą</c:v>
                </c:pt>
                <c:pt idx="1">
                  <c:v>Laiko tėkmė, nuoseklumas</c:v>
                </c:pt>
                <c:pt idx="2">
                  <c:v>Tyrinėja praeitį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34</c:v>
                </c:pt>
                <c:pt idx="1">
                  <c:v>45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32D-46F9-B78D-21B9DC1E6D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370816"/>
        <c:axId val="319368856"/>
      </c:barChart>
      <c:catAx>
        <c:axId val="31937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19368856"/>
        <c:crosses val="autoZero"/>
        <c:auto val="1"/>
        <c:lblAlgn val="ctr"/>
        <c:lblOffset val="100"/>
        <c:noMultiLvlLbl val="0"/>
      </c:catAx>
      <c:valAx>
        <c:axId val="31936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1937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Ruduo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Adresas, maršrutas</c:v>
                </c:pt>
                <c:pt idx="1">
                  <c:v>Žemėlapiai</c:v>
                </c:pt>
                <c:pt idx="2">
                  <c:v>Aplinkos tyrinėjimas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76</c:v>
                </c:pt>
                <c:pt idx="1">
                  <c:v>84</c:v>
                </c:pt>
                <c:pt idx="2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5D-494F-8E37-5D88C4BD3524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Adresas, maršrutas</c:v>
                </c:pt>
                <c:pt idx="1">
                  <c:v>Žemėlapiai</c:v>
                </c:pt>
                <c:pt idx="2">
                  <c:v>Aplinkos tyrinėjimas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24</c:v>
                </c:pt>
                <c:pt idx="1">
                  <c:v>16</c:v>
                </c:pt>
                <c:pt idx="2">
                  <c:v>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5D-494F-8E37-5D88C4BD3524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Adresas, maršrutas</c:v>
                </c:pt>
                <c:pt idx="1">
                  <c:v>Žemėlapiai</c:v>
                </c:pt>
                <c:pt idx="2">
                  <c:v>Aplinkos tyrinėjimas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5D-494F-8E37-5D88C4BD35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371600"/>
        <c:axId val="319366112"/>
      </c:barChart>
      <c:catAx>
        <c:axId val="31937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19366112"/>
        <c:crosses val="autoZero"/>
        <c:auto val="1"/>
        <c:lblAlgn val="ctr"/>
        <c:lblOffset val="100"/>
        <c:noMultiLvlLbl val="0"/>
      </c:catAx>
      <c:valAx>
        <c:axId val="31936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1937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t-LT" dirty="0"/>
              <a:t>Pavasaris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Lapas1!$B$1</c:f>
              <c:strCache>
                <c:ptCount val="1"/>
                <c:pt idx="0">
                  <c:v>iki pagrindinio lygio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Adresas, maršrutas</c:v>
                </c:pt>
                <c:pt idx="1">
                  <c:v>Žemėlapiai</c:v>
                </c:pt>
                <c:pt idx="2">
                  <c:v>Aplinkos tyrinėjimas</c:v>
                </c:pt>
              </c:strCache>
            </c:strRef>
          </c:cat>
          <c:val>
            <c:numRef>
              <c:f>Lapas1!$B$2:$B$5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3E-4C60-9D1E-D4F652BCF50F}"/>
            </c:ext>
          </c:extLst>
        </c:ser>
        <c:ser>
          <c:idx val="1"/>
          <c:order val="1"/>
          <c:tx>
            <c:strRef>
              <c:f>Lapas1!$C$1</c:f>
              <c:strCache>
                <c:ptCount val="1"/>
                <c:pt idx="0">
                  <c:v>pagrindinis lygis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Adresas, maršrutas</c:v>
                </c:pt>
                <c:pt idx="1">
                  <c:v>Žemėlapiai</c:v>
                </c:pt>
                <c:pt idx="2">
                  <c:v>Aplinkos tyrinėjimas</c:v>
                </c:pt>
              </c:strCache>
            </c:strRef>
          </c:cat>
          <c:val>
            <c:numRef>
              <c:f>Lapas1!$C$2:$C$5</c:f>
              <c:numCache>
                <c:formatCode>General</c:formatCode>
                <c:ptCount val="4"/>
                <c:pt idx="0">
                  <c:v>90</c:v>
                </c:pt>
                <c:pt idx="1">
                  <c:v>80</c:v>
                </c:pt>
                <c:pt idx="2">
                  <c:v>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3E-4C60-9D1E-D4F652BCF50F}"/>
            </c:ext>
          </c:extLst>
        </c:ser>
        <c:ser>
          <c:idx val="2"/>
          <c:order val="2"/>
          <c:tx>
            <c:strRef>
              <c:f>Lapas1!$D$1</c:f>
              <c:strCache>
                <c:ptCount val="1"/>
                <c:pt idx="0">
                  <c:v>virš pagrindinio lygio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Lapas1!$A$2:$A$5</c:f>
              <c:strCache>
                <c:ptCount val="3"/>
                <c:pt idx="0">
                  <c:v>Adresas, maršrutas</c:v>
                </c:pt>
                <c:pt idx="1">
                  <c:v>Žemėlapiai</c:v>
                </c:pt>
                <c:pt idx="2">
                  <c:v>Aplinkos tyrinėjimas</c:v>
                </c:pt>
              </c:strCache>
            </c:strRef>
          </c:cat>
          <c:val>
            <c:numRef>
              <c:f>Lapas1!$D$2:$D$5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C3E-4C60-9D1E-D4F652BCF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366504"/>
        <c:axId val="280615760"/>
      </c:barChart>
      <c:catAx>
        <c:axId val="319366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280615760"/>
        <c:crosses val="autoZero"/>
        <c:auto val="1"/>
        <c:lblAlgn val="ctr"/>
        <c:lblOffset val="100"/>
        <c:noMultiLvlLbl val="0"/>
      </c:catAx>
      <c:valAx>
        <c:axId val="28061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19366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11B1913B-324F-8B08-C1D0-CDADB780C7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xmlns="" id="{C685F64D-105A-C5C4-26CA-304EF81D52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xmlns="" id="{37E63CAC-4AF5-C1FB-6901-ECF190347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xmlns="" id="{84572930-68BC-175B-5A59-D0971C1C9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xmlns="" id="{BE925F6B-0172-8E44-2488-693FE516A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317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B4C56349-059B-298F-8DB6-FAB128D0A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EAF4B843-717B-5BB6-1430-320B0A9859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xmlns="" id="{04EC56A9-30F0-090D-45C5-6C199304F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xmlns="" id="{C7776D40-7532-A4A3-D588-CDA79AD72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xmlns="" id="{6F68B2EB-DFC7-8305-0069-C1211927C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91170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FA251EB0-A2F1-17B7-BA3D-C5078106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0D8464A7-AD88-5C10-7C71-101EB30B1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xmlns="" id="{2C935BE4-07A2-0656-7448-C1288AD27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xmlns="" id="{C2895B5C-859E-8BBC-1371-A6095846E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xmlns="" id="{7FFA8DA5-D5A1-38A5-477E-2E977BD49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6020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19DD0AEE-1802-09D1-E6C5-1A162AE52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478656A7-30F3-E8FF-C7B1-2DF403776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xmlns="" id="{8FBE968D-AB28-AE5D-F70D-53453A7156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xmlns="" id="{2FB7712D-40DE-AFF2-80CA-DD05CD510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xmlns="" id="{8AE3A282-C5D4-6C21-19CB-5E07C2D4E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xmlns="" id="{0616EB88-714A-65F1-2B60-1ADE339D0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851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0A5CE9B8-7EE5-8FAA-0BE7-2072B5A71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85586CD7-D937-9D50-C9B1-209CCE9E3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xmlns="" id="{020E3925-DB63-6988-1DC1-C3C41B1A87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E6A1115F-51F4-31F2-D0BA-FE14AC998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xmlns="" id="{9E8B7A78-9A7A-A340-0560-0FCB6CED6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xmlns="" id="{B9373CB4-254A-7C1F-93EA-9A4A9CB2D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xmlns="" id="{4CFAF36D-4350-6FF5-5497-AF2769489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xmlns="" id="{51D1F6E6-C5B3-65F7-D628-B914C4ED9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2101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DA858B12-7C26-B51B-FF3E-BE75CF61B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xmlns="" id="{687F8689-FC15-2A7A-1F61-20F704EF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xmlns="" id="{EF9344E8-8B48-7D38-A7D6-3327E3E73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xmlns="" id="{E2D68DAD-8953-7F05-03D0-79ECE9BA6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91734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xmlns="" id="{A73D4782-9E3F-EE29-0605-ECC1BEC11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xmlns="" id="{E7B5DF53-1073-14EA-8C45-DB0E9BAB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xmlns="" id="{0A37F8F1-7368-57AF-C6A8-9D97EC5A0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21105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91ECF615-077C-E085-1FF2-2FD9B02C9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xmlns="" id="{5DD10D13-0C60-5F33-C909-8411F9DAC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xmlns="" id="{1CEB0CD9-2FE9-AC91-A797-9DA58E807E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xmlns="" id="{0C716335-4274-EA1B-114B-3669BEEA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xmlns="" id="{3B173DE8-9E09-6DDC-85AD-615823255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xmlns="" id="{5C014EE9-B846-3070-29D4-D3873EEE6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9676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5A2AA909-B4D5-A514-908D-50E0A7047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xmlns="" id="{63353240-CDF1-43D5-C9F0-6D9401F63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xmlns="" id="{5DDFD3CF-AF43-C604-D8CD-939F4647C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xmlns="" id="{077462D2-1AA8-39B6-9510-3AE15F432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xmlns="" id="{892D0284-6F81-0D90-5852-635E9DBA7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xmlns="" id="{3ACF995B-460C-B5A6-C2E9-8D7436FCB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6064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50491E73-566C-0D27-3F72-2D382CDEA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xmlns="" id="{B2D69B29-01F1-898C-D3C6-175435C6D5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xmlns="" id="{4D783484-DC20-4782-3A39-DB2B1FCF7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xmlns="" id="{1706C0DC-3101-C425-83C2-5446A9459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xmlns="" id="{B3832E34-66F9-A748-C0AF-08A81F7B1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78340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xmlns="" id="{F61569B0-BD6C-7E95-B1F8-856961410D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xmlns="" id="{898DAEE2-6677-640A-F34F-345F97C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xmlns="" id="{314EA945-0F24-3B59-27FD-9F598AFBE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xmlns="" id="{1B17F803-0641-AF36-9C0A-0821D43C8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xmlns="" id="{24B6A311-28D9-E023-17B4-999FD5A70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31270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xmlns="" id="{3FDF9A91-4C34-B5DA-226A-86341B614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D176065F-99B1-BDD6-7043-D9F32638C2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xmlns="" id="{39AC0A44-5804-D239-B17F-A40A29E960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FF154-1705-4B73-BA3A-9F52C8849C42}" type="datetimeFigureOut">
              <a:rPr lang="lt-LT" smtClean="0"/>
              <a:t>2023-05-18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xmlns="" id="{AB79E338-A039-144A-447B-6EE7C18307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xmlns="" id="{FBC44754-DB79-7345-90F3-4DC48B7B8B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3E761-57F8-475C-AC12-E95F0BABDB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403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6.xml"/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lt-LT" sz="4000" b="1" dirty="0">
                <a:solidFill>
                  <a:prstClr val="black"/>
                </a:solidFill>
                <a:latin typeface="Calibri" panose="020F0502020204030204"/>
              </a:rPr>
              <a:t>Vilniaus lopšelio-darželio „</a:t>
            </a:r>
            <a:r>
              <a:rPr lang="lt-LT" sz="4000" b="1" dirty="0" err="1">
                <a:solidFill>
                  <a:prstClr val="black"/>
                </a:solidFill>
                <a:latin typeface="Calibri" panose="020F0502020204030204"/>
              </a:rPr>
              <a:t>Šermukšnėlė</a:t>
            </a:r>
            <a:r>
              <a:rPr lang="lt-LT" sz="4000" b="1" dirty="0">
                <a:solidFill>
                  <a:prstClr val="black"/>
                </a:solidFill>
                <a:latin typeface="Calibri" panose="020F0502020204030204"/>
              </a:rPr>
              <a:t>“ priešmokyklinių grupių vaikų ugdymosi pasiekimų ir pažangos 2022-2023 m. m. vertinimo tyrimas</a:t>
            </a:r>
            <a:endParaRPr lang="lt-LT" sz="20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785508"/>
          </a:xfrm>
        </p:spPr>
        <p:txBody>
          <a:bodyPr>
            <a:normAutofit fontScale="70000" lnSpcReduction="20000"/>
          </a:bodyPr>
          <a:lstStyle/>
          <a:p>
            <a:pPr algn="r"/>
            <a:endParaRPr lang="lt-LT" dirty="0" smtClean="0"/>
          </a:p>
          <a:p>
            <a:pPr algn="r"/>
            <a:endParaRPr lang="lt-LT" dirty="0" smtClean="0"/>
          </a:p>
          <a:p>
            <a:pPr algn="r"/>
            <a:r>
              <a:rPr lang="lt-LT" sz="3600" dirty="0" smtClean="0"/>
              <a:t>Parengė mokytoja </a:t>
            </a:r>
          </a:p>
          <a:p>
            <a:pPr algn="r"/>
            <a:r>
              <a:rPr lang="lt-LT" sz="3600" dirty="0" smtClean="0"/>
              <a:t>Regina </a:t>
            </a:r>
            <a:r>
              <a:rPr lang="lt-LT" sz="3600" dirty="0" err="1" smtClean="0"/>
              <a:t>Dabužinskienė</a:t>
            </a:r>
            <a:endParaRPr lang="lt-LT" sz="3600" dirty="0" smtClean="0"/>
          </a:p>
          <a:p>
            <a:pPr algn="r"/>
            <a:r>
              <a:rPr lang="lt-LT" sz="3600" dirty="0" smtClean="0"/>
              <a:t>2023 m. balandis</a:t>
            </a:r>
          </a:p>
          <a:p>
            <a:pPr algn="r"/>
            <a:endParaRPr lang="lt-LT" sz="3600" dirty="0"/>
          </a:p>
        </p:txBody>
      </p:sp>
    </p:spTree>
    <p:extLst>
      <p:ext uri="{BB962C8B-B14F-4D97-AF65-F5344CB8AC3E}">
        <p14:creationId xmlns:p14="http://schemas.microsoft.com/office/powerpoint/2010/main" val="203351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xmlns="" id="{F1E1D1F6-5E1C-3408-AB85-B137B9AC1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Gamtamokslinio ugdymo pasiekimų lygių požymiai pagal pasiekimų sritis</a:t>
            </a:r>
          </a:p>
        </p:txBody>
      </p:sp>
      <p:pic>
        <p:nvPicPr>
          <p:cNvPr id="7" name="Turinio vietos rezervavimo ženklas 6" descr="Letenų pėdsakai">
            <a:extLst>
              <a:ext uri="{FF2B5EF4-FFF2-40B4-BE49-F238E27FC236}">
                <a16:creationId xmlns:a16="http://schemas.microsoft.com/office/drawing/2014/main" xmlns="" id="{E1144649-F9F6-6B2C-748B-E6961CD9EA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45280" y="2185045"/>
            <a:ext cx="4512935" cy="4512935"/>
          </a:xfrm>
        </p:spPr>
      </p:pic>
    </p:spTree>
    <p:extLst>
      <p:ext uri="{BB962C8B-B14F-4D97-AF65-F5344CB8AC3E}">
        <p14:creationId xmlns:p14="http://schemas.microsoft.com/office/powerpoint/2010/main" val="162218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>
            <a:extLst>
              <a:ext uri="{FF2B5EF4-FFF2-40B4-BE49-F238E27FC236}">
                <a16:creationId xmlns:a16="http://schemas.microsoft.com/office/drawing/2014/main" xmlns="" id="{81C0DAD8-8D77-17F2-3456-57604E102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Gamtamokslinis tyrinėjimas</a:t>
            </a:r>
          </a:p>
        </p:txBody>
      </p:sp>
      <p:sp>
        <p:nvSpPr>
          <p:cNvPr id="6" name="Teksto vietos rezervavimo ženklas 5">
            <a:extLst>
              <a:ext uri="{FF2B5EF4-FFF2-40B4-BE49-F238E27FC236}">
                <a16:creationId xmlns:a16="http://schemas.microsoft.com/office/drawing/2014/main" xmlns="" id="{FE954C7B-4A63-5A28-15E8-8EDE511CEF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Stebi, tyrinėja, klausinėja, pastebi ryškiausius požymius ir skirtumus, bando priskirti vienai ar kitai grupei.</a:t>
            </a:r>
          </a:p>
        </p:txBody>
      </p:sp>
      <p:sp>
        <p:nvSpPr>
          <p:cNvPr id="8" name="Teksto vietos rezervavimo ženklas 7">
            <a:extLst>
              <a:ext uri="{FF2B5EF4-FFF2-40B4-BE49-F238E27FC236}">
                <a16:creationId xmlns:a16="http://schemas.microsoft.com/office/drawing/2014/main" xmlns="" id="{DBBDFC12-4553-8167-C3D7-3900FC1EC1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88983"/>
            <a:ext cx="5183188" cy="1016092"/>
          </a:xfrm>
        </p:spPr>
        <p:txBody>
          <a:bodyPr>
            <a:normAutofit fontScale="85000" lnSpcReduction="20000"/>
          </a:bodyPr>
          <a:lstStyle/>
          <a:p>
            <a:r>
              <a:rPr lang="lt-LT" dirty="0"/>
              <a:t>Savais žodžiais apibūdina ryškiausius požymius, panašumus ir skirtumus, nusako, kur, kada ir kokiomis aplinkybėmis įgijo tam tikrų gamtamokslinių žinių.</a:t>
            </a:r>
          </a:p>
        </p:txBody>
      </p:sp>
      <p:graphicFrame>
        <p:nvGraphicFramePr>
          <p:cNvPr id="18" name="Turinio vietos rezervavimo ženklas 17">
            <a:extLst>
              <a:ext uri="{FF2B5EF4-FFF2-40B4-BE49-F238E27FC236}">
                <a16:creationId xmlns:a16="http://schemas.microsoft.com/office/drawing/2014/main" xmlns="" id="{3B55EC11-6C76-3071-9A80-649A576D6E2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05161795"/>
              </p:ext>
            </p:extLst>
          </p:nvPr>
        </p:nvGraphicFramePr>
        <p:xfrm>
          <a:off x="6172200" y="2491162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4" name="Turinio vietos rezervavimo ženklas 8">
            <a:extLst>
              <a:ext uri="{FF2B5EF4-FFF2-40B4-BE49-F238E27FC236}">
                <a16:creationId xmlns:a16="http://schemas.microsoft.com/office/drawing/2014/main" xmlns="" id="{E830F7B4-551C-9DCD-0B24-8B9A44863A6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97940229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0170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CE86FA5E-7363-C9BA-1570-CA76F156F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Gamtamokslinis komunikavimas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7047169F-DD1E-6BE0-259A-799EB17CA7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Pradeda suvokti gamtamokslines sąvokas ir dalintis  informacija.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7258D84D-0BC9-451B-8DA8-34CD9863E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lt-LT" dirty="0"/>
              <a:t>Prieinamose informacijos šaltiniuose  randa informaciją ir ją aiškinasi.</a:t>
            </a:r>
          </a:p>
        </p:txBody>
      </p:sp>
      <p:graphicFrame>
        <p:nvGraphicFramePr>
          <p:cNvPr id="17" name="Turinio vietos rezervavimo ženklas 16">
            <a:extLst>
              <a:ext uri="{FF2B5EF4-FFF2-40B4-BE49-F238E27FC236}">
                <a16:creationId xmlns:a16="http://schemas.microsoft.com/office/drawing/2014/main" xmlns="" id="{127B55E5-0621-0ED5-E722-A57F84DC871D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62925766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xmlns="" id="{E770C5E0-EBE0-E86A-DAFD-A322F212A13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745273904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0873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AE0447DA-B29F-F95A-A19B-148E956F6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Žmogaus ir aplinkos dermė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52AA4C16-6338-A14B-5FE3-E6379B7C6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Pasakoja apie gamtos reikšmę žmogui, pastebi akivaizdžius teigiamo ir neigiamo elgesio pavyzdžius.</a:t>
            </a: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xmlns="" id="{CD2F9D00-CD6E-E6B3-0E90-E5401A5CF95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74727398"/>
              </p:ext>
            </p:extLst>
          </p:nvPr>
        </p:nvGraphicFramePr>
        <p:xfrm>
          <a:off x="239153" y="2908487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9E00E332-FA2E-7263-A3EB-4F214F7382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>
            <a:normAutofit fontScale="92500" lnSpcReduction="20000"/>
          </a:bodyPr>
          <a:lstStyle/>
          <a:p>
            <a:r>
              <a:rPr lang="lt-LT" dirty="0"/>
              <a:t>Samprotauja apie atsakingą elgesį gamtoje, daiktus buityje palengvinančius žmonių gyvenimą.</a:t>
            </a:r>
          </a:p>
        </p:txBody>
      </p:sp>
      <p:graphicFrame>
        <p:nvGraphicFrame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BA3C45F5-98D8-02AC-0F5E-3A205FCACE8E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981674262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7185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xmlns="" id="{34273262-D6D4-8599-A5A1-F2E1220CD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Kalbinio ugdymo lygių požymiai pagal pasiekimų sritis</a:t>
            </a:r>
          </a:p>
        </p:txBody>
      </p:sp>
      <p:pic>
        <p:nvPicPr>
          <p:cNvPr id="10" name="Turinio vietos rezervavimo ženklas 9" descr="Laikraštis">
            <a:extLst>
              <a:ext uri="{FF2B5EF4-FFF2-40B4-BE49-F238E27FC236}">
                <a16:creationId xmlns:a16="http://schemas.microsoft.com/office/drawing/2014/main" xmlns="" id="{FC4F9A51-4E66-95EE-EBA4-8B905E6BF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78941" y="1984235"/>
            <a:ext cx="4625787" cy="4625787"/>
          </a:xfrm>
        </p:spPr>
      </p:pic>
    </p:spTree>
    <p:extLst>
      <p:ext uri="{BB962C8B-B14F-4D97-AF65-F5344CB8AC3E}">
        <p14:creationId xmlns:p14="http://schemas.microsoft.com/office/powerpoint/2010/main" val="868613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xmlns="" id="{F9AEAA21-04E3-9F29-FBB3-12288B6D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Klausymas, kalbos suvokimas, kalbėjimas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388B44B0-00C4-4D67-2754-D1C0FF4CF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Išbando savo kalbines galias tiek pradėdami kurti naujadarus, tiek vartodami nevartotinus žodžius.</a:t>
            </a:r>
          </a:p>
        </p:txBody>
      </p:sp>
      <p:graphicFrame>
        <p:nvGraphicFramePr>
          <p:cNvPr id="14" name="Turinio vietos rezervavimo ženklas 13">
            <a:extLst>
              <a:ext uri="{FF2B5EF4-FFF2-40B4-BE49-F238E27FC236}">
                <a16:creationId xmlns:a16="http://schemas.microsoft.com/office/drawing/2014/main" xmlns="" id="{B335F61F-08A9-5E88-1696-E3E4EDAF7A9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79388944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ksto vietos rezervavimo ženklas 6">
            <a:extLst>
              <a:ext uri="{FF2B5EF4-FFF2-40B4-BE49-F238E27FC236}">
                <a16:creationId xmlns:a16="http://schemas.microsoft.com/office/drawing/2014/main" xmlns="" id="{8586D773-1344-2F83-7BE6-427DCFB691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/>
              <a:t>Atpažįsta elementarias komunikavimo priemones ir pritaiko jas kasdieninėms situacijoms asmeninio gyvenimo, mokymo(</a:t>
            </a:r>
            <a:r>
              <a:rPr lang="lt-LT" dirty="0" err="1"/>
              <a:t>si</a:t>
            </a:r>
            <a:r>
              <a:rPr lang="lt-LT" dirty="0"/>
              <a:t>) srityse.</a:t>
            </a:r>
          </a:p>
        </p:txBody>
      </p:sp>
      <p:graphicFrame>
        <p:nvGraphicFramePr>
          <p:cNvPr id="17" name="Turinio vietos rezervavimo ženklas 16">
            <a:extLst>
              <a:ext uri="{FF2B5EF4-FFF2-40B4-BE49-F238E27FC236}">
                <a16:creationId xmlns:a16="http://schemas.microsoft.com/office/drawing/2014/main" xmlns="" id="{8AA0B3B4-4476-3C26-C8DA-14CC3B9D21D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057566381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362353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2E2790E5-468F-EE9B-28A6-3EC16DAE4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Skaitymo ir rašymo pradmenys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8C3560F9-FAC5-5F59-71AE-A6CC150657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/>
              <a:t>Pradeda pažinti raides, bando sieti garsus su simboliais, užrašo savo vardą, parašo daugelį abėcėlės raidžių, klausosi skaitymo, deklamuoja, mena mįsles, pradeda kurti. </a:t>
            </a: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xmlns="" id="{0E76003C-8849-3CBC-09DF-BB74BDBE874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18896400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A84AFD54-4A20-63CF-70D1-9C03DFB254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/>
              <a:t>Savarankiškai rašinėja, kuria sveikinimus, knygeles, kuria ar vartoja kitų sukurtus simbolius, domisi knygomis, nemaža dalis vaikų geba skaityti.</a:t>
            </a:r>
          </a:p>
        </p:txBody>
      </p:sp>
      <p:graphicFrame>
        <p:nvGraphicFrame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340DFC12-DC69-95DD-51E6-9C10046A61C3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88607141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18347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xmlns="" id="{2AA351B4-F924-87E8-DA65-2E78AFB15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Matematinio ugdymo lygių pasiekimų požymiai pagal pasiekimų sritis</a:t>
            </a:r>
          </a:p>
        </p:txBody>
      </p:sp>
      <p:pic>
        <p:nvPicPr>
          <p:cNvPr id="10" name="Turinio vietos rezervavimo ženklas 9" descr="Teisingumo svarstyklės">
            <a:extLst>
              <a:ext uri="{FF2B5EF4-FFF2-40B4-BE49-F238E27FC236}">
                <a16:creationId xmlns:a16="http://schemas.microsoft.com/office/drawing/2014/main" xmlns="" id="{CF7394E9-6574-F7F0-16BC-3243C1A758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47624" y="2052918"/>
            <a:ext cx="4288164" cy="4288164"/>
          </a:xfrm>
        </p:spPr>
      </p:pic>
    </p:spTree>
    <p:extLst>
      <p:ext uri="{BB962C8B-B14F-4D97-AF65-F5344CB8AC3E}">
        <p14:creationId xmlns:p14="http://schemas.microsoft.com/office/powerpoint/2010/main" val="3290517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FB434CF5-8212-41C2-D964-ED251F365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Matematinis samprotavimas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84F89194-9D24-D11E-35DD-370227E33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Sieja skaičius su jų simboliais, lygina objektus tarpusavyje, klasifikuoja pagal vieną požymį.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262C200A-AB30-FC55-D928-BE91B1EDD5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Atlieka pastangų reikalaujančią, su mąstymu susijusią veiklą, suvokia priežasties ir pasekmės ryšius.</a:t>
            </a:r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47233462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Turinio vietos rezervavimo ženklas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98115744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2368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0E6E55E5-9433-0C9A-5514-DB51F368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Matematinė komunikacija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0E6B28DC-56DC-B02D-F0BA-C50381205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/>
              <a:t>Bendraudami tarpusavyje vartoja matematinius veiksmus, dalindamiesi žaislais apibendrina kiekį, dydį ar pan., atpažįsta metų laikus.</a:t>
            </a:r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86944039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0D0F6613-1F7A-2C04-E8EE-85D03007D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/>
              <a:t>Tikslingai atlieka matematinius veiksmus, atpažįsta sekas, seka kalendorines dienas, pradeda stebėti valandas, savo pastebėjimus fiksuoja žodžiu ir grupės kampeliuose.</a:t>
            </a:r>
          </a:p>
        </p:txBody>
      </p:sp>
      <p:graphicFrame>
        <p:nvGraphicFramePr>
          <p:cNvPr id="16" name="Turinio vietos rezervavimo ženklas 1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892949438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8685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17809E7A-7FF2-8ED3-272A-D2FB3C806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Kūrybiškas matematinių problemų sprendimas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828464C9-4C58-9F9C-0150-5681675AC3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/>
              <a:t>Mėgsta veikti su grupėje esančiomis plokštuminėmis ir erdvinėmis  geometrinėmis figūromis, pritaiko jas statiniams.</a:t>
            </a:r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4949904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3BC26230-6641-F102-C6DE-B1B7C74F5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Skiria ir apibūdina geometrines figūras, geba jas pritaikyti dailės darbeliuose, susikonstruoti iš pasirinktų daiktų.</a:t>
            </a:r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818316344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73474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xmlns="" id="{FEF182E3-7114-18B0-CBD8-E3127D03F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Meninio ugdymo pasiekimų lygių požymiai pagal pasiekimų sritis</a:t>
            </a:r>
          </a:p>
        </p:txBody>
      </p:sp>
      <p:pic>
        <p:nvPicPr>
          <p:cNvPr id="10" name="Turinio vietos rezervavimo ženklas 9" descr="Šokis">
            <a:extLst>
              <a:ext uri="{FF2B5EF4-FFF2-40B4-BE49-F238E27FC236}">
                <a16:creationId xmlns:a16="http://schemas.microsoft.com/office/drawing/2014/main" xmlns="" id="{D27AC7A4-D3D2-6E9B-08E3-568D93C38C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129693" y="2034987"/>
            <a:ext cx="3938541" cy="3938541"/>
          </a:xfrm>
        </p:spPr>
      </p:pic>
    </p:spTree>
    <p:extLst>
      <p:ext uri="{BB962C8B-B14F-4D97-AF65-F5344CB8AC3E}">
        <p14:creationId xmlns:p14="http://schemas.microsoft.com/office/powerpoint/2010/main" val="6246107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D7B32367-1B65-81DA-FAB9-2F42AB7F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Meninė (dailės, šokio, teatro, muzikos) raiška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6F24AD92-A6AE-E6B8-E34B-A2F7196CF1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27584"/>
            <a:ext cx="5157787" cy="1077491"/>
          </a:xfrm>
        </p:spPr>
        <p:txBody>
          <a:bodyPr>
            <a:normAutofit/>
          </a:bodyPr>
          <a:lstStyle/>
          <a:p>
            <a:r>
              <a:rPr lang="lt-LT" sz="1800" dirty="0"/>
              <a:t>Susipažįsta su kūrėjo, atlikėjo ir vartotojo vaidmenimis.</a:t>
            </a:r>
          </a:p>
          <a:p>
            <a:endParaRPr lang="lt-LT" sz="1800" dirty="0"/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26256562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4111D08A-84D5-B4CA-9C9D-0948AEA7C5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lt-LT" sz="1800" dirty="0"/>
              <a:t>Išbando kūrėjo, atlikėjo vaidmenis, naratyviniais žaidimais, vaizduojamaisiais menais pakartoja, panaudoja ir plėtoja anksčiau patirtas kultūrinės raiškos formas.</a:t>
            </a:r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14716894"/>
              </p:ext>
            </p:extLst>
          </p:nvPr>
        </p:nvGraphicFramePr>
        <p:xfrm>
          <a:off x="6346825" y="2442322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0627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EDCD0968-659C-C1B8-B965-8669D8EC1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Meno supratimas ir vertinimas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17AEDCF8-F17C-AC66-A908-D74FF4C4F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Dalyvauja savo aplinkos kultūrinėse bendruomenėse ir jų veiklose. 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F1132675-9A22-ED6E-F413-79C645311C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/>
              <a:t>Atpažįsta ir įvardina kultūros kūrinių savybes bei priemones, išreiškia preferencijas vieniems ar kitiems kultūros reiškiniams. </a:t>
            </a:r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10968673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Turinio vietos rezervavimo ženklas 1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93029178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26306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8929B271-E684-9625-12BC-095E445FB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Meno reiškinių taikymo bei paskirties kontekstų pažinimas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8F82BF5E-3BDC-A753-23E2-E6C68E049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Susipažįsta su kultūriniais, meniniais reiškiniais, išbando įvairias kūrybinės veiklos priemones ir būdus.</a:t>
            </a:r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71659633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B9D1C2CE-E43E-3433-800B-E0DD687994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lt-LT" dirty="0"/>
              <a:t> Prisideda prie kultūros reiškinių saugojimo, pastebi kultūrinių reiškinių panašumus ir skirtumus, lanksčiai naudoja įvairias kūrybinės veiklos priemones ir būdus.</a:t>
            </a:r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780012556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96041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xmlns="" id="{41CC9305-DC4B-AD82-602E-99AA1667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Sveikatos ir fizinio ugdymo pasiekimų lygių požymiai pagal pasiekimų sritis</a:t>
            </a:r>
          </a:p>
        </p:txBody>
      </p:sp>
      <p:pic>
        <p:nvPicPr>
          <p:cNvPr id="10" name="Turinio vietos rezervavimo ženklas 9" descr="Plaučiai">
            <a:extLst>
              <a:ext uri="{FF2B5EF4-FFF2-40B4-BE49-F238E27FC236}">
                <a16:creationId xmlns:a16="http://schemas.microsoft.com/office/drawing/2014/main" xmlns="" id="{F1A2218B-D1B6-8F67-3D10-67649B8C8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031083" y="1936377"/>
            <a:ext cx="3962400" cy="3962400"/>
          </a:xfrm>
        </p:spPr>
      </p:pic>
    </p:spTree>
    <p:extLst>
      <p:ext uri="{BB962C8B-B14F-4D97-AF65-F5344CB8AC3E}">
        <p14:creationId xmlns:p14="http://schemas.microsoft.com/office/powerpoint/2010/main" val="2012687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xmlns="" id="{F2C772AB-80A3-C551-28F3-386826F0B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Savęs ir kitų pažinimas, atsakingas elgesys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1AFC62C6-1F28-2B5D-1DEC-19B4B81F1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Atpažįsta ir įvardija jausmus, atsižvelgia į saugumo, etinius bei visuomeninius veiksnius.</a:t>
            </a:r>
          </a:p>
        </p:txBody>
      </p:sp>
      <p:sp>
        <p:nvSpPr>
          <p:cNvPr id="7" name="Teksto vietos rezervavimo ženklas 6">
            <a:extLst>
              <a:ext uri="{FF2B5EF4-FFF2-40B4-BE49-F238E27FC236}">
                <a16:creationId xmlns:a16="http://schemas.microsoft.com/office/drawing/2014/main" xmlns="" id="{1FFC8322-F90D-CF4A-8B4F-FEA890842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Įvardija ir valdo emocijas, elgesį; atpažįsta asmenines savybes ir išorinę pagalbą; siekia asmeninių ir akademinių tikslų.</a:t>
            </a:r>
          </a:p>
        </p:txBody>
      </p:sp>
      <p:graphicFrame>
        <p:nvGraphicFramePr>
          <p:cNvPr id="16" name="Turinio vietos rezervavimo ženklas 1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50183627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Turinio vietos rezervavimo ženklas 1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8345858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667935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96D04F6-A929-90FB-9720-696685EB9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Asmens sveikatos stiprinimas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975A556D-C011-F3BD-6A8A-BA2075D10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Laikosi asmens higienos reikalavimų, demonstruoja savitvarkos įgūdžius. </a:t>
            </a:r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3892159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59D08FDA-27B2-1640-32BA-25CCFCDE6E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lt-LT" dirty="0"/>
              <a:t>Paaiškina, kas yra būti sveikam ir stipriam ir kodėl svarbu rūpintis sveikata.</a:t>
            </a:r>
          </a:p>
        </p:txBody>
      </p:sp>
      <p:graphicFrame>
        <p:nvGraphicFramePr>
          <p:cNvPr id="12" name="Turinio vietos rezervavimo ženklas 1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720836365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727960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0C20C183-7010-EFFE-B9B1-FA001C282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Judėjimo gebėjimų plėtojimas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A5E24CCC-951E-CAD9-4F42-49DFF2672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Aktyviai leidžia laisvalaikį, žaidžia, laikydamiesi saugaus elgesio taisyklių. </a:t>
            </a:r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80560239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7DB0CB00-67CA-A60E-94E5-AEB494F76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lt-LT" dirty="0"/>
              <a:t>Paaiškina fizinio aktyvumo naudą sveikatai ir savijautai, kelia fizinio aktyvumo tikslus.</a:t>
            </a:r>
          </a:p>
        </p:txBody>
      </p:sp>
      <p:graphicFrame>
        <p:nvGraphicFramePr>
          <p:cNvPr id="8" name="Turinio vietos rezervavimo ženklas 7">
            <a:extLst>
              <a:ext uri="{FF2B5EF4-FFF2-40B4-BE49-F238E27FC236}">
                <a16:creationId xmlns:a16="http://schemas.microsoft.com/office/drawing/2014/main" xmlns="" id="{14A20A72-0A8A-471D-36FA-DE2149C9562D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77924833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3177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386430B8-AEAF-08AD-5BC8-D4BA17D6B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Savistaba ir sąveika su kitais judant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DD7D0889-3A7F-6E47-E6FD-C3CDCCD669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Judėdami dažniausiai jaučia asmeninę erdvę, saugo save ir kitus.</a:t>
            </a: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xmlns="" id="{FE6012EC-94AE-8F26-48F4-6135C2FF368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07080688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D814D676-1A5D-D8C8-FA56-F1F54F504B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lt-LT" dirty="0"/>
              <a:t>Juda saugiai, greitai, dėl bendro tikslo valdo savo norus.</a:t>
            </a:r>
          </a:p>
        </p:txBody>
      </p:sp>
      <p:graphicFrame>
        <p:nvGraphicFrame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EAC0DFCF-CF88-37D8-DC1D-085451B94F8C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74851623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9677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xmlns="" id="{4A2B6508-1266-1EA2-8664-CE3D5850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Visuomeninio ugdymo pasiekimų lygių požymiai pagal pasiekimų sritis</a:t>
            </a:r>
          </a:p>
        </p:txBody>
      </p:sp>
      <p:pic>
        <p:nvPicPr>
          <p:cNvPr id="10" name="Turinio vietos rezervavimo ženklas 9" descr="Krintanti žvaigždė">
            <a:extLst>
              <a:ext uri="{FF2B5EF4-FFF2-40B4-BE49-F238E27FC236}">
                <a16:creationId xmlns:a16="http://schemas.microsoft.com/office/drawing/2014/main" xmlns="" id="{16837517-E9F6-505D-37DF-622EAB8EE6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995225" y="1900519"/>
            <a:ext cx="3965434" cy="3965434"/>
          </a:xfrm>
        </p:spPr>
      </p:pic>
    </p:spTree>
    <p:extLst>
      <p:ext uri="{BB962C8B-B14F-4D97-AF65-F5344CB8AC3E}">
        <p14:creationId xmlns:p14="http://schemas.microsoft.com/office/powerpoint/2010/main" val="29009539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3">
            <a:extLst>
              <a:ext uri="{FF2B5EF4-FFF2-40B4-BE49-F238E27FC236}">
                <a16:creationId xmlns:a16="http://schemas.microsoft.com/office/drawing/2014/main" xmlns="" id="{AB813131-9AB5-B0DC-46CC-994494F47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Gyvename kartu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CD8DB717-E26A-A5B7-FD91-4DF8F8F8D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/>
              <a:t>Pasakoja apie šeimą, šeimos tradicijas; pastebi valstybingumo, tautiškumo, įtraukiojo elgesio apraiškas artimojoje aplinkoje.</a:t>
            </a:r>
          </a:p>
        </p:txBody>
      </p:sp>
      <p:sp>
        <p:nvSpPr>
          <p:cNvPr id="7" name="Teksto vietos rezervavimo ženklas 6">
            <a:extLst>
              <a:ext uri="{FF2B5EF4-FFF2-40B4-BE49-F238E27FC236}">
                <a16:creationId xmlns:a16="http://schemas.microsoft.com/office/drawing/2014/main" xmlns="" id="{E3C725F8-8889-F91A-E5FA-0608AADC1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lt-LT" dirty="0"/>
              <a:t>Skiria tinkamą ir netinkamą elgesį elementariose situacijose atsižvelgdami į poveikį kitiems; savaip interpretuoja valstybingumo apraiškas aplinkoje.</a:t>
            </a:r>
          </a:p>
        </p:txBody>
      </p:sp>
      <p:graphicFrame>
        <p:nvGraphicFramePr>
          <p:cNvPr id="20" name="Turinio vietos rezervavimo ženklas 19">
            <a:extLst>
              <a:ext uri="{FF2B5EF4-FFF2-40B4-BE49-F238E27FC236}">
                <a16:creationId xmlns:a16="http://schemas.microsoft.com/office/drawing/2014/main" xmlns="" id="{71CB5DDB-67AA-A466-EEA0-AC8208DA5B9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92206441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Turinio vietos rezervavimo ženklas 11">
            <a:extLst>
              <a:ext uri="{FF2B5EF4-FFF2-40B4-BE49-F238E27FC236}">
                <a16:creationId xmlns:a16="http://schemas.microsoft.com/office/drawing/2014/main" xmlns="" id="{CAD56FEA-DCCB-C6E0-F52D-0B31AE19EFF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94735349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75234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196D5556-610B-AB99-8EBB-02ABD6D94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Kuriame, įgyjame ir naudojame gėrybes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581019A8-F352-9173-DB98-BC2612C4F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Skiria tinkamą ir netinkamą elgesį elementariose situacijose atsižvelgdami į poveikį kitiems, domisi profesijomis.</a:t>
            </a: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xmlns="" id="{794C5783-29D7-F60F-B77C-EC0AA0E85B14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08600159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D567DC7A-CE8F-B7F5-3349-580D7A5393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/>
              <a:t>Savo pozityviais veiksmais prisideda prie kultūros ir gamtos išteklių saugojimo; suvokia darbo vertę; patiria, inicijuoja mainų procesus.</a:t>
            </a:r>
          </a:p>
        </p:txBody>
      </p:sp>
      <p:graphicFrame>
        <p:nvGraphicFrame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16A57D40-47E5-4916-1E91-ADC7F3D4D8B5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56935333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578629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B95112AD-DD24-5F7E-5780-BF21DEABF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Mūsų gyvenimo kaita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BE6B9CDB-37CC-DCA8-22DA-C736300565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Tyrinėja savo pačių augimą ir tuo džiaugiasi, suvokia įvykių nuoseklumą.</a:t>
            </a: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xmlns="" id="{FFBFB5A1-F214-A4AD-8C0E-B2702AD41216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18060882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966EA145-0B82-09FB-65D1-EC7436FFD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Pradeda modeliuoti, kokie bus po metų, tyrinėja jiems aktualią praeitį, sieja ją su dabartiniu gyvenimu.</a:t>
            </a:r>
          </a:p>
        </p:txBody>
      </p:sp>
      <p:graphicFrame>
        <p:nvGraphicFrame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DAFB54E3-B6F0-B9EE-7CF6-A94482311FD4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223979938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35493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xmlns="" id="{97CA367E-7139-ED83-615B-49A301DB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/>
              <a:t>Mūsų aplinka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xmlns="" id="{4BC5281F-E7CA-E3A2-A7D0-859D89D791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Pasakoja apie savo gyvenamąją vietą, aplankytas vietas, pastebi aplinkos objektus.</a:t>
            </a:r>
          </a:p>
        </p:txBody>
      </p:sp>
      <p:graphicFrame>
        <p:nvGraphicFramePr>
          <p:cNvPr id="9" name="Turinio vietos rezervavimo ženklas 8">
            <a:extLst>
              <a:ext uri="{FF2B5EF4-FFF2-40B4-BE49-F238E27FC236}">
                <a16:creationId xmlns:a16="http://schemas.microsoft.com/office/drawing/2014/main" xmlns="" id="{4D6AE874-4FF7-6006-E6A7-ED2A8143C5BD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6275995"/>
              </p:ext>
            </p:extLst>
          </p:nvPr>
        </p:nvGraphicFramePr>
        <p:xfrm>
          <a:off x="839788" y="2505075"/>
          <a:ext cx="5157787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xmlns="" id="{683F8EB0-9CF3-EF2C-3F2F-1C9ED8FCDD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lt-LT" dirty="0"/>
              <a:t>Samprotauja, kodėl svarbu žinoti adresą, apie asmens duomenų apsaugą; naudojasi žemėlapiais, tyrinėja aplinką.</a:t>
            </a:r>
          </a:p>
        </p:txBody>
      </p:sp>
      <p:graphicFrame>
        <p:nvGraphicFramePr>
          <p:cNvPr id="12" name="Turinio vietos rezervavimo ženklas 11">
            <a:extLst>
              <a:ext uri="{FF2B5EF4-FFF2-40B4-BE49-F238E27FC236}">
                <a16:creationId xmlns:a16="http://schemas.microsoft.com/office/drawing/2014/main" xmlns="" id="{40855D33-E43A-550A-8C4F-4A458361DC39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6071356"/>
              </p:ext>
            </p:extLst>
          </p:nvPr>
        </p:nvGraphicFramePr>
        <p:xfrm>
          <a:off x="6172200" y="2505075"/>
          <a:ext cx="5183188" cy="3684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66348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avadinimas 6">
            <a:extLst>
              <a:ext uri="{FF2B5EF4-FFF2-40B4-BE49-F238E27FC236}">
                <a16:creationId xmlns:a16="http://schemas.microsoft.com/office/drawing/2014/main" xmlns="" id="{98725364-78D9-A73F-A638-A0E7235B13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72602"/>
          </a:xfrm>
        </p:spPr>
        <p:txBody>
          <a:bodyPr/>
          <a:lstStyle/>
          <a:p>
            <a:r>
              <a:rPr lang="lt-LT" dirty="0"/>
              <a:t>Išvados </a:t>
            </a:r>
          </a:p>
        </p:txBody>
      </p:sp>
      <p:sp>
        <p:nvSpPr>
          <p:cNvPr id="8" name="Antrinis pavadinimas 7">
            <a:extLst>
              <a:ext uri="{FF2B5EF4-FFF2-40B4-BE49-F238E27FC236}">
                <a16:creationId xmlns:a16="http://schemas.microsoft.com/office/drawing/2014/main" xmlns="" id="{3A47465E-829D-7833-F607-2F2F07B0AF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74259"/>
            <a:ext cx="9144000" cy="2783541"/>
          </a:xfrm>
        </p:spPr>
        <p:txBody>
          <a:bodyPr/>
          <a:lstStyle/>
          <a:p>
            <a:pPr algn="just"/>
            <a:r>
              <a:rPr lang="lt-LT" dirty="0"/>
              <a:t>Visi vaikai yra pasiruošę mokyklai. Dauguma vaikų yra pasiekę pagrindinį </a:t>
            </a:r>
            <a:r>
              <a:rPr lang="lt-LT"/>
              <a:t>pasiruošimo mokyklai </a:t>
            </a:r>
            <a:r>
              <a:rPr lang="lt-LT" dirty="0"/>
              <a:t>lygį. Kelių vaikų gebėjimai yra virš pagrindinio lygio ir keliems vaikams dar reikia papildomai dėmesio, nes jų gebėjimai atskiruose kompetencijose nesiekia pagrindinio lygio.</a:t>
            </a:r>
          </a:p>
        </p:txBody>
      </p:sp>
    </p:spTree>
    <p:extLst>
      <p:ext uri="{BB962C8B-B14F-4D97-AF65-F5344CB8AC3E}">
        <p14:creationId xmlns:p14="http://schemas.microsoft.com/office/powerpoint/2010/main" val="361032737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844</TotalTime>
  <Words>845</Words>
  <Application>Microsoft Office PowerPoint</Application>
  <PresentationFormat>Plačiaekranė</PresentationFormat>
  <Paragraphs>109</Paragraphs>
  <Slides>27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„Office“ tema</vt:lpstr>
      <vt:lpstr>Vilniaus lopšelio-darželio „Šermukšnėlė“ priešmokyklinių grupių vaikų ugdymosi pasiekimų ir pažangos 2022-2023 m. m. vertinimo tyrimas</vt:lpstr>
      <vt:lpstr>Gamtamokslinio ugdymo pasiekimų lygių požymiai pagal pasiekimų sritis</vt:lpstr>
      <vt:lpstr>Gamtamokslinis tyrinėjimas</vt:lpstr>
      <vt:lpstr>Gamtamokslinis komunikavimas</vt:lpstr>
      <vt:lpstr>Žmogaus ir aplinkos dermė</vt:lpstr>
      <vt:lpstr>Kalbinio ugdymo lygių požymiai pagal pasiekimų sritis</vt:lpstr>
      <vt:lpstr>Klausymas, kalbos suvokimas, kalbėjimas</vt:lpstr>
      <vt:lpstr>Skaitymo ir rašymo pradmenys</vt:lpstr>
      <vt:lpstr>Matematinio ugdymo lygių pasiekimų požymiai pagal pasiekimų sritis</vt:lpstr>
      <vt:lpstr>Matematinis samprotavimas</vt:lpstr>
      <vt:lpstr>Matematinė komunikacija</vt:lpstr>
      <vt:lpstr>Kūrybiškas matematinių problemų sprendimas</vt:lpstr>
      <vt:lpstr>Meninio ugdymo pasiekimų lygių požymiai pagal pasiekimų sritis</vt:lpstr>
      <vt:lpstr>Meninė (dailės, šokio, teatro, muzikos) raiška</vt:lpstr>
      <vt:lpstr>Meno supratimas ir vertinimas</vt:lpstr>
      <vt:lpstr>Meno reiškinių taikymo bei paskirties kontekstų pažinimas</vt:lpstr>
      <vt:lpstr>Sveikatos ir fizinio ugdymo pasiekimų lygių požymiai pagal pasiekimų sritis</vt:lpstr>
      <vt:lpstr>Savęs ir kitų pažinimas, atsakingas elgesys</vt:lpstr>
      <vt:lpstr>Asmens sveikatos stiprinimas</vt:lpstr>
      <vt:lpstr>Judėjimo gebėjimų plėtojimas</vt:lpstr>
      <vt:lpstr>Savistaba ir sąveika su kitais judant</vt:lpstr>
      <vt:lpstr>Visuomeninio ugdymo pasiekimų lygių požymiai pagal pasiekimų sritis</vt:lpstr>
      <vt:lpstr>Gyvename kartu</vt:lpstr>
      <vt:lpstr>Kuriame, įgyjame ir naudojame gėrybes</vt:lpstr>
      <vt:lpstr>Mūsų gyvenimo kaita</vt:lpstr>
      <vt:lpstr>Mūsų aplinka</vt:lpstr>
      <vt:lpstr>Išvados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2022 – 2023 m. m. priešmokyklinio ugdymo vertinimo tyrimas</dc:title>
  <dc:creator>37060</dc:creator>
  <cp:lastModifiedBy>„Windows“ vartotojas</cp:lastModifiedBy>
  <cp:revision>60</cp:revision>
  <dcterms:created xsi:type="dcterms:W3CDTF">2023-04-11T11:32:49Z</dcterms:created>
  <dcterms:modified xsi:type="dcterms:W3CDTF">2023-05-18T08:09:48Z</dcterms:modified>
</cp:coreProperties>
</file>